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9"/>
  </p:notesMasterIdLst>
  <p:handoutMasterIdLst>
    <p:handoutMasterId r:id="rId20"/>
  </p:handoutMasterIdLst>
  <p:sldIdLst>
    <p:sldId id="381" r:id="rId5"/>
    <p:sldId id="387" r:id="rId6"/>
    <p:sldId id="386" r:id="rId7"/>
    <p:sldId id="388" r:id="rId8"/>
    <p:sldId id="410" r:id="rId9"/>
    <p:sldId id="399" r:id="rId10"/>
    <p:sldId id="411" r:id="rId11"/>
    <p:sldId id="413" r:id="rId12"/>
    <p:sldId id="403" r:id="rId13"/>
    <p:sldId id="404" r:id="rId14"/>
    <p:sldId id="405" r:id="rId15"/>
    <p:sldId id="408" r:id="rId16"/>
    <p:sldId id="394" r:id="rId17"/>
    <p:sldId id="395" r:id="rId18"/>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5226" autoAdjust="0"/>
  </p:normalViewPr>
  <p:slideViewPr>
    <p:cSldViewPr snapToGrid="0">
      <p:cViewPr varScale="1">
        <p:scale>
          <a:sx n="96" d="100"/>
          <a:sy n="96" d="100"/>
        </p:scale>
        <p:origin x="72" y="31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0" d="100"/>
          <a:sy n="80" d="100"/>
        </p:scale>
        <p:origin x="29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4" name="Marcador de pie de página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s-ES" smtClean="0"/>
              <a:t>‹Nº›</a:t>
            </a:fld>
            <a:endParaRPr lang="es-E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A624D79-AA5A-4B72-BA9F-0A324F48F382}" type="datetime1">
              <a:rPr lang="es-ES" noProof="0" smtClean="0"/>
              <a:t>03/07/2023</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s-ES" noProof="0" smtClean="0"/>
              <a:t>‹Nº›</a:t>
            </a:fld>
            <a:endParaRPr lang="es-ES"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1</a:t>
            </a:fld>
            <a:endParaRPr lang="es-ES" noProof="0"/>
          </a:p>
        </p:txBody>
      </p:sp>
    </p:spTree>
    <p:extLst>
      <p:ext uri="{BB962C8B-B14F-4D97-AF65-F5344CB8AC3E}">
        <p14:creationId xmlns:p14="http://schemas.microsoft.com/office/powerpoint/2010/main" val="1218795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tx2"/>
                </a:solidFill>
                <a:latin typeface="+mj-lt"/>
              </a:defRPr>
            </a:lvl1pPr>
          </a:lstStyle>
          <a:p>
            <a:pPr rtl="0"/>
            <a:r>
              <a:rPr lang="es-ES" noProof="0" dirty="0"/>
              <a:t>Haga clic para modificar el estilo de título del patrón</a:t>
            </a:r>
          </a:p>
        </p:txBody>
      </p:sp>
      <p:grpSp>
        <p:nvGrpSpPr>
          <p:cNvPr id="9" name="Grupo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3" name="Conector recto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6" name="Grupo 5">
            <a:extLst>
              <a:ext uri="{FF2B5EF4-FFF2-40B4-BE49-F238E27FC236}">
                <a16:creationId xmlns:a16="http://schemas.microsoft.com/office/drawing/2014/main" id="{B1CCC7E0-7000-C976-8FDC-113180787DB4}"/>
              </a:ext>
            </a:extLst>
          </p:cNvPr>
          <p:cNvGrpSpPr/>
          <p:nvPr userDrawn="1"/>
        </p:nvGrpSpPr>
        <p:grpSpPr>
          <a:xfrm>
            <a:off x="3508567" y="5804399"/>
            <a:ext cx="8515397" cy="662577"/>
            <a:chOff x="397445" y="1739745"/>
            <a:chExt cx="11298474" cy="913166"/>
          </a:xfrm>
        </p:grpSpPr>
        <p:pic>
          <p:nvPicPr>
            <p:cNvPr id="7" name="Imagen 6">
              <a:extLst>
                <a:ext uri="{FF2B5EF4-FFF2-40B4-BE49-F238E27FC236}">
                  <a16:creationId xmlns:a16="http://schemas.microsoft.com/office/drawing/2014/main" id="{F50721C7-244D-3829-6352-05B1B12DF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45" y="1750672"/>
              <a:ext cx="11298474" cy="897574"/>
            </a:xfrm>
            <a:prstGeom prst="rect">
              <a:avLst/>
            </a:prstGeom>
          </p:spPr>
        </p:pic>
        <p:sp>
          <p:nvSpPr>
            <p:cNvPr id="8" name="object 4" descr="Pie de página. Logotipo UNED" title="Pie de página. Logotipo UNED">
              <a:extLst>
                <a:ext uri="{FF2B5EF4-FFF2-40B4-BE49-F238E27FC236}">
                  <a16:creationId xmlns:a16="http://schemas.microsoft.com/office/drawing/2014/main" id="{4F7690B0-93FD-AC1C-E43F-C5A2CC869141}"/>
                </a:ext>
              </a:extLst>
            </p:cNvPr>
            <p:cNvSpPr/>
            <p:nvPr userDrawn="1"/>
          </p:nvSpPr>
          <p:spPr>
            <a:xfrm>
              <a:off x="10744200" y="1739745"/>
              <a:ext cx="951719" cy="913166"/>
            </a:xfrm>
            <a:prstGeom prst="rect">
              <a:avLst/>
            </a:prstGeom>
            <a:blipFill>
              <a:blip r:embed="rId3" cstate="print"/>
              <a:stretch>
                <a:fillRect/>
              </a:stretch>
            </a:blipFill>
          </p:spPr>
          <p:txBody>
            <a:bodyPr wrap="square" lIns="0" tIns="0" rIns="0" bIns="0" rtlCol="0"/>
            <a:lstStyle/>
            <a:p>
              <a:endParaRPr/>
            </a:p>
          </p:txBody>
        </p:sp>
      </p:grpSp>
      <p:sp>
        <p:nvSpPr>
          <p:cNvPr id="5" name="Marcador de pie de página 4">
            <a:extLst>
              <a:ext uri="{FF2B5EF4-FFF2-40B4-BE49-F238E27FC236}">
                <a16:creationId xmlns:a16="http://schemas.microsoft.com/office/drawing/2014/main" id="{711CA378-6546-A923-F070-DB99F3A6AD7E}"/>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14" name="Marcador de posición de número de diapositiva 5">
            <a:extLst>
              <a:ext uri="{FF2B5EF4-FFF2-40B4-BE49-F238E27FC236}">
                <a16:creationId xmlns:a16="http://schemas.microsoft.com/office/drawing/2014/main" id="{96FF98A2-98F9-2863-A84F-48249F414A7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8" name="Marcador de posición de contenido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15" name="Conector recto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pie de página 4">
            <a:extLst>
              <a:ext uri="{FF2B5EF4-FFF2-40B4-BE49-F238E27FC236}">
                <a16:creationId xmlns:a16="http://schemas.microsoft.com/office/drawing/2014/main" id="{09A5259B-EFC8-81FC-BFC7-98D4A2AB7A2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C3728EAE-576D-9698-E742-88595B4945F3}"/>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orma lib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9" name="Forma lib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40" name="Forma lib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0" name="Marcador de texto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1" name="Marcador de contenido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2" name="Marcador de texto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4" name="Marcador de posición de contenido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ector recto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pie de página 4">
            <a:extLst>
              <a:ext uri="{FF2B5EF4-FFF2-40B4-BE49-F238E27FC236}">
                <a16:creationId xmlns:a16="http://schemas.microsoft.com/office/drawing/2014/main" id="{E8A17500-DE56-411E-C616-996106940332}"/>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DB0BE08C-3D1F-A886-44F5-C34C89110D1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umen ">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Marcador de texto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grpSp>
        <p:nvGrpSpPr>
          <p:cNvPr id="15" name="Grupo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a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7" name="Forma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8" name="Forma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4" name="Marcador de texto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1" name="Marcador de texto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2" name="Marcador de texto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4" name="Marcador de texto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6" name="Marcador de texto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7" name="Marcador de texto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8" name="Marcador de texto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C499E747-99F4-2B32-962C-53C909BF8EC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5" name="Marcador de posición de número de diapositiva 5">
            <a:extLst>
              <a:ext uri="{FF2B5EF4-FFF2-40B4-BE49-F238E27FC236}">
                <a16:creationId xmlns:a16="http://schemas.microsoft.com/office/drawing/2014/main" id="{3E8259F8-51E0-0975-0744-4B0832636D2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tx1"/>
        </a:solidFill>
        <a:effectLst/>
      </p:bgPr>
    </p:bg>
    <p:spTree>
      <p:nvGrpSpPr>
        <p:cNvPr id="1" name=""/>
        <p:cNvGrpSpPr/>
        <p:nvPr/>
      </p:nvGrpSpPr>
      <p:grpSpPr>
        <a:xfrm>
          <a:off x="0" y="0"/>
          <a:ext cx="0" cy="0"/>
          <a:chOff x="0" y="0"/>
          <a:chExt cx="0" cy="0"/>
        </a:xfrm>
      </p:grpSpPr>
      <p:sp>
        <p:nvSpPr>
          <p:cNvPr id="16" name="Marcador de texto 29">
            <a:extLst>
              <a:ext uri="{FF2B5EF4-FFF2-40B4-BE49-F238E27FC236}">
                <a16:creationId xmlns:a16="http://schemas.microsoft.com/office/drawing/2014/main" id="{BB778BC5-5409-574B-96E2-B45CDD940DF4}"/>
              </a:ext>
            </a:extLst>
          </p:cNvPr>
          <p:cNvSpPr>
            <a:spLocks noGrp="1"/>
          </p:cNvSpPr>
          <p:nvPr>
            <p:ph type="body" sz="quarter" idx="11"/>
          </p:nvPr>
        </p:nvSpPr>
        <p:spPr>
          <a:xfrm>
            <a:off x="6907623" y="4965250"/>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7" name="Subtítulo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26" name="Título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sp>
        <p:nvSpPr>
          <p:cNvPr id="11" name="Marcador de posición de imagen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368460"/>
          </a:xfrm>
        </p:spPr>
        <p:txBody>
          <a:bodyPr rtlCol="0"/>
          <a:lstStyle/>
          <a:p>
            <a:pPr rtl="0"/>
            <a:r>
              <a:rPr lang="es-ES" noProof="0"/>
              <a:t>Haga clic en el icono para agregar una imagen</a:t>
            </a:r>
            <a:endParaRPr lang="es-ES" noProof="0" dirty="0"/>
          </a:p>
        </p:txBody>
      </p:sp>
      <p:grpSp>
        <p:nvGrpSpPr>
          <p:cNvPr id="30" name="Grupo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orma lib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3" name="Forma lib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62B6797A-6E4C-5EC8-EB2B-EDCF70BF9D2F}"/>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54115589-21F2-892F-DDA6-98B131E664AD}"/>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Escala de tiempo ">
    <p:bg>
      <p:bgPr>
        <a:solidFill>
          <a:schemeClr val="tx1"/>
        </a:solidFill>
        <a:effectLst/>
      </p:bgPr>
    </p:bg>
    <p:spTree>
      <p:nvGrpSpPr>
        <p:cNvPr id="1" name=""/>
        <p:cNvGrpSpPr/>
        <p:nvPr/>
      </p:nvGrpSpPr>
      <p:grpSpPr>
        <a:xfrm>
          <a:off x="0" y="0"/>
          <a:ext cx="0" cy="0"/>
          <a:chOff x="0" y="0"/>
          <a:chExt cx="0" cy="0"/>
        </a:xfrm>
      </p:grpSpPr>
      <p:cxnSp>
        <p:nvCxnSpPr>
          <p:cNvPr id="21" name="Conector recto 20">
            <a:extLst>
              <a:ext uri="{FF2B5EF4-FFF2-40B4-BE49-F238E27FC236}">
                <a16:creationId xmlns:a16="http://schemas.microsoft.com/office/drawing/2014/main" id="{040046AF-E5BF-854D-9986-7C3019770FE7}"/>
              </a:ext>
            </a:extLst>
          </p:cNvPr>
          <p:cNvCxnSpPr>
            <a:cxnSpLocks/>
          </p:cNvCxnSpPr>
          <p:nvPr userDrawn="1"/>
        </p:nvCxnSpPr>
        <p:spPr>
          <a:xfrm>
            <a:off x="1045959" y="1848678"/>
            <a:ext cx="0" cy="2193905"/>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6CA14A6-0144-BC49-A8D4-C979D13258C0}"/>
              </a:ext>
            </a:extLst>
          </p:cNvPr>
          <p:cNvCxnSpPr>
            <a:cxnSpLocks/>
          </p:cNvCxnSpPr>
          <p:nvPr userDrawn="1"/>
        </p:nvCxnSpPr>
        <p:spPr>
          <a:xfrm>
            <a:off x="4614275" y="1848678"/>
            <a:ext cx="0" cy="2212089"/>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7C43222-5868-0247-838F-58F4F6C8EE75}"/>
              </a:ext>
            </a:extLst>
          </p:cNvPr>
          <p:cNvCxnSpPr>
            <a:cxnSpLocks/>
          </p:cNvCxnSpPr>
          <p:nvPr userDrawn="1"/>
        </p:nvCxnSpPr>
        <p:spPr>
          <a:xfrm flipH="1">
            <a:off x="1702775" y="40425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ítulo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6" name="Marcador de texto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97" name="Marcador de texto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sp>
        <p:nvSpPr>
          <p:cNvPr id="102" name="Marcador de texto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1989485" y="5233970"/>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3" name="Marcador de texto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1989485" y="4848550"/>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6" name="Marcador de texto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679783" y="293397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7" name="Marcador de texto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679783" y="2548556"/>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8" name="Marcador de texto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5076404" y="2953040"/>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9" name="Marcador de texto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5076404" y="2586870"/>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cxnSp>
        <p:nvCxnSpPr>
          <p:cNvPr id="8" name="Conector recto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6119FF13-13AB-3448-B24E-58E18B3CE2B6}"/>
              </a:ext>
            </a:extLst>
          </p:cNvPr>
          <p:cNvSpPr/>
          <p:nvPr userDrawn="1"/>
        </p:nvSpPr>
        <p:spPr>
          <a:xfrm>
            <a:off x="1621139"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22F8F982-870E-AE44-B0D3-B3313BC48DB7}"/>
              </a:ext>
            </a:extLst>
          </p:cNvPr>
          <p:cNvSpPr/>
          <p:nvPr userDrawn="1"/>
        </p:nvSpPr>
        <p:spPr>
          <a:xfrm>
            <a:off x="4532639" y="3901425"/>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pie de página 4">
            <a:extLst>
              <a:ext uri="{FF2B5EF4-FFF2-40B4-BE49-F238E27FC236}">
                <a16:creationId xmlns:a16="http://schemas.microsoft.com/office/drawing/2014/main" id="{789E2165-7AEA-FC4E-46F4-12950D969D6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B4A1679C-6B22-BFB6-BB1D-D95EBCE42B6F}"/>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cxnSp>
        <p:nvCxnSpPr>
          <p:cNvPr id="4" name="Conector recto 3">
            <a:extLst>
              <a:ext uri="{FF2B5EF4-FFF2-40B4-BE49-F238E27FC236}">
                <a16:creationId xmlns:a16="http://schemas.microsoft.com/office/drawing/2014/main" id="{28CC06AD-A96E-1786-A340-027BA7AADD66}"/>
              </a:ext>
            </a:extLst>
          </p:cNvPr>
          <p:cNvCxnSpPr>
            <a:cxnSpLocks/>
          </p:cNvCxnSpPr>
          <p:nvPr userDrawn="1"/>
        </p:nvCxnSpPr>
        <p:spPr>
          <a:xfrm flipH="1">
            <a:off x="7129875" y="40397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Marcador de texto 29">
            <a:extLst>
              <a:ext uri="{FF2B5EF4-FFF2-40B4-BE49-F238E27FC236}">
                <a16:creationId xmlns:a16="http://schemas.microsoft.com/office/drawing/2014/main" id="{B11C39CA-836E-8726-B805-70A20296D1C2}"/>
              </a:ext>
            </a:extLst>
          </p:cNvPr>
          <p:cNvSpPr>
            <a:spLocks noGrp="1"/>
          </p:cNvSpPr>
          <p:nvPr>
            <p:ph type="body" sz="quarter" idx="36" hasCustomPrompt="1"/>
          </p:nvPr>
        </p:nvSpPr>
        <p:spPr>
          <a:xfrm>
            <a:off x="7433309" y="5230195"/>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6" name="Marcador de texto 29">
            <a:extLst>
              <a:ext uri="{FF2B5EF4-FFF2-40B4-BE49-F238E27FC236}">
                <a16:creationId xmlns:a16="http://schemas.microsoft.com/office/drawing/2014/main" id="{1C2E5840-8B87-312E-2C56-758B4D1136F9}"/>
              </a:ext>
            </a:extLst>
          </p:cNvPr>
          <p:cNvSpPr>
            <a:spLocks noGrp="1"/>
          </p:cNvSpPr>
          <p:nvPr>
            <p:ph type="body" sz="quarter" idx="37" hasCustomPrompt="1"/>
          </p:nvPr>
        </p:nvSpPr>
        <p:spPr>
          <a:xfrm>
            <a:off x="7433309" y="4844775"/>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7" name="Rectángulo 6">
            <a:extLst>
              <a:ext uri="{FF2B5EF4-FFF2-40B4-BE49-F238E27FC236}">
                <a16:creationId xmlns:a16="http://schemas.microsoft.com/office/drawing/2014/main" id="{7C22204E-9DCB-6462-82E0-34782B89AE7D}"/>
              </a:ext>
            </a:extLst>
          </p:cNvPr>
          <p:cNvSpPr/>
          <p:nvPr userDrawn="1"/>
        </p:nvSpPr>
        <p:spPr>
          <a:xfrm>
            <a:off x="7048239" y="3889170"/>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9" name="Conector recto 8">
            <a:extLst>
              <a:ext uri="{FF2B5EF4-FFF2-40B4-BE49-F238E27FC236}">
                <a16:creationId xmlns:a16="http://schemas.microsoft.com/office/drawing/2014/main" id="{FC6DCEFC-F181-3F96-2821-5D1C1220DD63}"/>
              </a:ext>
            </a:extLst>
          </p:cNvPr>
          <p:cNvCxnSpPr>
            <a:cxnSpLocks/>
          </p:cNvCxnSpPr>
          <p:nvPr userDrawn="1"/>
        </p:nvCxnSpPr>
        <p:spPr>
          <a:xfrm>
            <a:off x="9433235" y="1837903"/>
            <a:ext cx="0" cy="2193905"/>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849CD4E0-D189-1989-B51E-81C27504BB89}"/>
              </a:ext>
            </a:extLst>
          </p:cNvPr>
          <p:cNvSpPr/>
          <p:nvPr userDrawn="1"/>
        </p:nvSpPr>
        <p:spPr>
          <a:xfrm>
            <a:off x="9351599" y="3872466"/>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1611108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8" name="Forma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9" name="Forma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0" name="Forma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2" name="Título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solidFill>
                  <a:schemeClr val="tx2"/>
                </a:solidFill>
                <a:latin typeface="+mj-lt"/>
              </a:defRPr>
            </a:lvl1pPr>
          </a:lstStyle>
          <a:p>
            <a:pPr rtl="0"/>
            <a:r>
              <a:rPr lang="es-ES" noProof="0" dirty="0"/>
              <a:t>Haga clic para modificar el estilo de título del patrón</a:t>
            </a:r>
          </a:p>
        </p:txBody>
      </p:sp>
      <p:cxnSp>
        <p:nvCxnSpPr>
          <p:cNvPr id="13" name="Conector recto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Marcador de texto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5" name="Marcador de texto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6" name="Conector recto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Marcador de texto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8" name="Marcador de texto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0" name="Conector recto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Marcador de texto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2" name="Marcador de texto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3" name="Conector recto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Marcador de texto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5" name="Marcador de texto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Marcador de texto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8" name="Marcador de texto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F86BC4B0-E1EE-9467-2736-5CA16CCD0267}"/>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08B5324D-3C16-0E3F-9B9F-E60FE13C9B8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a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6" name="Forma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9" name="Forma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4" name="Marcador de posición de imagen 2">
            <a:extLst>
              <a:ext uri="{FF2B5EF4-FFF2-40B4-BE49-F238E27FC236}">
                <a16:creationId xmlns:a16="http://schemas.microsoft.com/office/drawing/2014/main" id="{F0C4E8C2-3240-594A-9D5E-1BCD1AF44C5E}"/>
              </a:ext>
            </a:extLst>
          </p:cNvPr>
          <p:cNvSpPr>
            <a:spLocks noGrp="1"/>
          </p:cNvSpPr>
          <p:nvPr>
            <p:ph type="pic" sz="quarter" idx="13"/>
          </p:nvPr>
        </p:nvSpPr>
        <p:spPr>
          <a:xfrm>
            <a:off x="6095998" y="69575"/>
            <a:ext cx="6096000" cy="5481051"/>
          </a:xfrm>
        </p:spPr>
        <p:txBody>
          <a:bodyPr rtlCol="0"/>
          <a:lstStyle/>
          <a:p>
            <a:pPr rtl="0"/>
            <a:r>
              <a:rPr lang="es-ES" noProof="0"/>
              <a:t>Haga clic en el icono para agregar una imagen</a:t>
            </a:r>
            <a:endParaRPr lang="es-ES" noProof="0" dirty="0"/>
          </a:p>
        </p:txBody>
      </p:sp>
      <p:sp>
        <p:nvSpPr>
          <p:cNvPr id="9" name="Título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17" name="Conector recto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Marcador de texto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1F2CE28A-8B7A-118C-AB87-1D679CF4B3C9}"/>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647B138B-C7DC-F752-2739-06161F13923A}"/>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canso">
    <p:bg>
      <p:bgPr>
        <a:solidFill>
          <a:schemeClr val="tx1"/>
        </a:solidFill>
        <a:effectLst/>
      </p:bgPr>
    </p:bg>
    <p:spTree>
      <p:nvGrpSpPr>
        <p:cNvPr id="1" name=""/>
        <p:cNvGrpSpPr/>
        <p:nvPr/>
      </p:nvGrpSpPr>
      <p:grpSpPr>
        <a:xfrm>
          <a:off x="0" y="0"/>
          <a:ext cx="0" cy="0"/>
          <a:chOff x="0" y="0"/>
          <a:chExt cx="0" cy="0"/>
        </a:xfrm>
      </p:grpSpPr>
      <p:sp>
        <p:nvSpPr>
          <p:cNvPr id="21" name="Marcador de posición de imagen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5621558"/>
          </a:xfrm>
          <a:solidFill>
            <a:schemeClr val="accent2"/>
          </a:solidFill>
        </p:spPr>
        <p:txBody>
          <a:bodyPr rtlCol="0"/>
          <a:lstStyle/>
          <a:p>
            <a:pPr rtl="0"/>
            <a:r>
              <a:rPr lang="es-ES" noProof="0"/>
              <a:t>Haga clic en el icono para agregar una imagen</a:t>
            </a:r>
            <a:endParaRPr lang="es-ES" noProof="0" dirty="0"/>
          </a:p>
        </p:txBody>
      </p:sp>
      <p:sp>
        <p:nvSpPr>
          <p:cNvPr id="18" name="Título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2"/>
                </a:solidFill>
                <a:latin typeface="+mj-lt"/>
              </a:defRPr>
            </a:lvl1pPr>
          </a:lstStyle>
          <a:p>
            <a:pPr rtl="0"/>
            <a:r>
              <a:rPr lang="es-ES" noProof="0" dirty="0"/>
              <a:t>Haga clic para modificar el estilo de título del patrón</a:t>
            </a:r>
          </a:p>
        </p:txBody>
      </p:sp>
      <p:cxnSp>
        <p:nvCxnSpPr>
          <p:cNvPr id="20" name="Conector recto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upo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a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4" name="Forma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5" name="Forma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4B8777E2-87BC-7D89-D486-406482EB1C3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8A85928E-9280-2880-4F8E-C118018165CE}"/>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áfico">
    <p:bg>
      <p:bgPr>
        <a:solidFill>
          <a:schemeClr val="tx1"/>
        </a:solidFill>
        <a:effectLst/>
      </p:bgPr>
    </p:bg>
    <p:spTree>
      <p:nvGrpSpPr>
        <p:cNvPr id="1" name=""/>
        <p:cNvGrpSpPr/>
        <p:nvPr/>
      </p:nvGrpSpPr>
      <p:grpSpPr>
        <a:xfrm>
          <a:off x="0" y="0"/>
          <a:ext cx="0" cy="0"/>
          <a:chOff x="0" y="0"/>
          <a:chExt cx="0" cy="0"/>
        </a:xfrm>
      </p:grpSpPr>
      <p:sp>
        <p:nvSpPr>
          <p:cNvPr id="6" name="Marcador de posición de gráfico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3682450"/>
          </a:xfrm>
        </p:spPr>
        <p:txBody>
          <a:bodyPr rtlCol="0"/>
          <a:lstStyle>
            <a:lvl1pPr>
              <a:defRPr>
                <a:solidFill>
                  <a:schemeClr val="tx1"/>
                </a:solidFill>
              </a:defRPr>
            </a:lvl1pPr>
          </a:lstStyle>
          <a:p>
            <a:pPr rtl="0"/>
            <a:r>
              <a:rPr lang="es-ES" noProof="0"/>
              <a:t>Haga clic en el icono para agregar un gráfico</a:t>
            </a:r>
          </a:p>
        </p:txBody>
      </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2" name="Marcador de pie de página 4">
            <a:extLst>
              <a:ext uri="{FF2B5EF4-FFF2-40B4-BE49-F238E27FC236}">
                <a16:creationId xmlns:a16="http://schemas.microsoft.com/office/drawing/2014/main" id="{E0BD5B97-CF66-54F3-7308-67E9202F7855}"/>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39E3D2D1-7137-3C27-B494-C63AEC43FE5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a">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 name="Marcador de título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s-ES" noProof="0"/>
              <a:t>Haga clic en el icono para agregar una tabla</a:t>
            </a:r>
          </a:p>
        </p:txBody>
      </p:sp>
      <p:sp>
        <p:nvSpPr>
          <p:cNvPr id="2" name="Marcador de pie de página 4">
            <a:extLst>
              <a:ext uri="{FF2B5EF4-FFF2-40B4-BE49-F238E27FC236}">
                <a16:creationId xmlns:a16="http://schemas.microsoft.com/office/drawing/2014/main" id="{9601A1CD-607E-2AB1-EA49-4CE7C000E51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CA25E4D5-1D77-8E45-66EF-16CCDA78EC8C}"/>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
    <p:bg>
      <p:bgPr>
        <a:solidFill>
          <a:schemeClr val="tx1"/>
        </a:solidFill>
        <a:effectLst/>
      </p:bgPr>
    </p:bg>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forma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0" name="Forma libre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23" name="Forma libre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grpSp>
        <p:nvGrpSpPr>
          <p:cNvPr id="24" name="Grupo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orma libre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6" name="Forma libre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476DAF9E-6E43-62BF-0B6B-73B0D772963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2B1E3500-D03C-4BD9-87C0-3225881732A9}"/>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
        <p:nvSpPr>
          <p:cNvPr id="5" name="Marcador de texto 2">
            <a:extLst>
              <a:ext uri="{FF2B5EF4-FFF2-40B4-BE49-F238E27FC236}">
                <a16:creationId xmlns:a16="http://schemas.microsoft.com/office/drawing/2014/main" id="{2F95FFA0-1338-3F6F-8A7B-F36B19CCEC5F}"/>
              </a:ext>
            </a:extLst>
          </p:cNvPr>
          <p:cNvSpPr>
            <a:spLocks noGrp="1"/>
          </p:cNvSpPr>
          <p:nvPr>
            <p:ph idx="1"/>
          </p:nvPr>
        </p:nvSpPr>
        <p:spPr>
          <a:xfrm>
            <a:off x="971550" y="1825625"/>
            <a:ext cx="1038225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4" rtl="0"/>
            <a:r>
              <a:rPr lang="es-ES" noProof="0" dirty="0"/>
              <a:t>AF01, Experto Profesional en Competencias digitales pare el sector de movilidad y transporte</a:t>
            </a:r>
          </a:p>
          <a:p>
            <a:pPr lvl="4" rtl="0"/>
            <a:r>
              <a:rPr lang="es-ES" noProof="0" dirty="0"/>
              <a:t>AF02, Experto Profesional en Tecnologías y herramientas claves para la transformación digital en el sector del transporte, movilidad y logística</a:t>
            </a:r>
          </a:p>
          <a:p>
            <a:pPr lvl="4" rtl="0"/>
            <a:r>
              <a:rPr lang="es-ES" noProof="0" dirty="0"/>
              <a:t>AF03, Experto Profesional en Digitalización sostenible en el sector transporte, movilidad, logística e infraestructuras vinculadas. Automatización, marketing y aplicación</a:t>
            </a:r>
          </a:p>
        </p:txBody>
      </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o">
    <p:bg>
      <p:bgPr>
        <a:solidFill>
          <a:schemeClr val="tx1"/>
        </a:solidFill>
        <a:effectLst/>
      </p:bgPr>
    </p:bg>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59634" y="3900132"/>
            <a:ext cx="2959226" cy="2959226"/>
            <a:chOff x="0" y="12289"/>
            <a:chExt cx="3550" cy="3551"/>
          </a:xfrm>
        </p:grpSpPr>
        <p:sp>
          <p:nvSpPr>
            <p:cNvPr id="26" name="Forma lib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6" name="Forma libre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8" name="Marcador de posición de imagen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1" name="Título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62" name="Conector recto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Marcador de posición de imagen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72" name="Marcador de texto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3" name="Marcador de texto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4" name="Marcador de texto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5" name="Marcador de texto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6" name="Marcador de texto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7" name="Marcador de texto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8" name="Marcador de texto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9" name="Marcador de texto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grpSp>
        <p:nvGrpSpPr>
          <p:cNvPr id="23" name="Grupo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forma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9" name="Forma lib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0" name="Forma lib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1" name="Forma lib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66" name="Marcador de posición de imagen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9" name="Marcador de posición de imagen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2" name="Marcador de pie de página 4">
            <a:extLst>
              <a:ext uri="{FF2B5EF4-FFF2-40B4-BE49-F238E27FC236}">
                <a16:creationId xmlns:a16="http://schemas.microsoft.com/office/drawing/2014/main" id="{6319A9CD-A9ED-E9F3-34E5-F7AD8418771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F52829E3-98BB-5CC8-664F-450B04A3664C}"/>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cala de tiempo ">
    <p:bg>
      <p:bgPr>
        <a:solidFill>
          <a:schemeClr val="tx1"/>
        </a:solidFill>
        <a:effectLst/>
      </p:bgPr>
    </p:bg>
    <p:spTree>
      <p:nvGrpSpPr>
        <p:cNvPr id="1" name=""/>
        <p:cNvGrpSpPr/>
        <p:nvPr/>
      </p:nvGrpSpPr>
      <p:grpSpPr>
        <a:xfrm>
          <a:off x="0" y="0"/>
          <a:ext cx="0" cy="0"/>
          <a:chOff x="0" y="0"/>
          <a:chExt cx="0" cy="0"/>
        </a:xfrm>
      </p:grpSpPr>
      <p:cxnSp>
        <p:nvCxnSpPr>
          <p:cNvPr id="21" name="Conector recto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ítulo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6" name="Marcador de texto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97" name="Marcador de texto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sp>
        <p:nvSpPr>
          <p:cNvPr id="102" name="Marcador de texto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3" name="Marcador de texto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6" name="Marcador de texto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7" name="Marcador de texto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8" name="Marcador de texto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9" name="Marcador de texto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cxnSp>
        <p:nvCxnSpPr>
          <p:cNvPr id="8" name="Conector recto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pie de página 4">
            <a:extLst>
              <a:ext uri="{FF2B5EF4-FFF2-40B4-BE49-F238E27FC236}">
                <a16:creationId xmlns:a16="http://schemas.microsoft.com/office/drawing/2014/main" id="{789E2165-7AEA-FC4E-46F4-12950D969D6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B4A1679C-6B22-BFB6-BB1D-D95EBCE42B6F}"/>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4" rtl="0"/>
            <a:r>
              <a:rPr lang="es-ES" noProof="0" dirty="0"/>
              <a:t>AF01, Experto Profesional en Competencias digitales pare el sector de movilidad y transporte</a:t>
            </a:r>
          </a:p>
          <a:p>
            <a:pPr lvl="4" rtl="0"/>
            <a:r>
              <a:rPr lang="es-ES" noProof="0" dirty="0"/>
              <a:t>AF02, Experto Profesional en Tecnologías y herramientas claves para la transformación digital en el sector del transporte, movilidad y logística</a:t>
            </a:r>
          </a:p>
          <a:p>
            <a:pPr lvl="4" rtl="0"/>
            <a:r>
              <a:rPr lang="es-ES" noProof="0" dirty="0"/>
              <a:t>AF03, Experto Profesional en Digitalización sostenible en el sector transporte, movilidad, logística e infraestructuras vinculadas. Automatización, marketing y aplicación</a:t>
            </a:r>
          </a:p>
        </p:txBody>
      </p:sp>
      <p:sp>
        <p:nvSpPr>
          <p:cNvPr id="12" name="Marcador de título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grpSp>
        <p:nvGrpSpPr>
          <p:cNvPr id="6" name="Grupo 5">
            <a:extLst>
              <a:ext uri="{FF2B5EF4-FFF2-40B4-BE49-F238E27FC236}">
                <a16:creationId xmlns:a16="http://schemas.microsoft.com/office/drawing/2014/main" id="{554FA0CD-4A7C-3002-EB48-762916C464E9}"/>
              </a:ext>
            </a:extLst>
          </p:cNvPr>
          <p:cNvGrpSpPr/>
          <p:nvPr userDrawn="1"/>
        </p:nvGrpSpPr>
        <p:grpSpPr>
          <a:xfrm>
            <a:off x="3508567" y="5804399"/>
            <a:ext cx="8515397" cy="662577"/>
            <a:chOff x="397445" y="1739745"/>
            <a:chExt cx="11298474" cy="913166"/>
          </a:xfrm>
        </p:grpSpPr>
        <p:pic>
          <p:nvPicPr>
            <p:cNvPr id="7" name="Imagen 6">
              <a:extLst>
                <a:ext uri="{FF2B5EF4-FFF2-40B4-BE49-F238E27FC236}">
                  <a16:creationId xmlns:a16="http://schemas.microsoft.com/office/drawing/2014/main" id="{03AE9578-F756-C221-AD0E-8D6DA244A1D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97445" y="1750672"/>
              <a:ext cx="11298474" cy="897574"/>
            </a:xfrm>
            <a:prstGeom prst="rect">
              <a:avLst/>
            </a:prstGeom>
          </p:spPr>
        </p:pic>
        <p:sp>
          <p:nvSpPr>
            <p:cNvPr id="8" name="object 4" descr="Pie de página. Logotipo UNED" title="Pie de página. Logotipo UNED">
              <a:extLst>
                <a:ext uri="{FF2B5EF4-FFF2-40B4-BE49-F238E27FC236}">
                  <a16:creationId xmlns:a16="http://schemas.microsoft.com/office/drawing/2014/main" id="{A357AF55-BD75-9521-1127-A933E81DCA57}"/>
                </a:ext>
              </a:extLst>
            </p:cNvPr>
            <p:cNvSpPr/>
            <p:nvPr userDrawn="1"/>
          </p:nvSpPr>
          <p:spPr>
            <a:xfrm>
              <a:off x="10744200" y="1739745"/>
              <a:ext cx="951719" cy="913166"/>
            </a:xfrm>
            <a:prstGeom prst="rect">
              <a:avLst/>
            </a:prstGeom>
            <a:blipFill>
              <a:blip r:embed="rId17" cstate="print"/>
              <a:stretch>
                <a:fillRect/>
              </a:stretch>
            </a:blipFill>
          </p:spPr>
          <p:txBody>
            <a:bodyPr wrap="square" lIns="0" tIns="0" rIns="0" bIns="0" rtlCol="0"/>
            <a:lstStyle/>
            <a:p>
              <a:endParaRPr/>
            </a:p>
          </p:txBody>
        </p:sp>
      </p:grpSp>
      <p:sp>
        <p:nvSpPr>
          <p:cNvPr id="13" name="Marcador de pie de página 4">
            <a:extLst>
              <a:ext uri="{FF2B5EF4-FFF2-40B4-BE49-F238E27FC236}">
                <a16:creationId xmlns:a16="http://schemas.microsoft.com/office/drawing/2014/main" id="{9EE6022B-D5B9-E8E3-A473-7AAD0D3A4816}"/>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pare el sector de movilidad y transporte</a:t>
            </a:r>
          </a:p>
          <a:p>
            <a:pPr marL="0" lvl="4"/>
            <a:endParaRPr lang="es-ES" sz="1100" dirty="0"/>
          </a:p>
        </p:txBody>
      </p:sp>
      <p:sp>
        <p:nvSpPr>
          <p:cNvPr id="14" name="Marcador de posición de número de diapositiva 5">
            <a:extLst>
              <a:ext uri="{FF2B5EF4-FFF2-40B4-BE49-F238E27FC236}">
                <a16:creationId xmlns:a16="http://schemas.microsoft.com/office/drawing/2014/main" id="{88233E7D-81F9-AE39-33FF-C33872AEDBC6}"/>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 id="2147483694" r:id="rId14"/>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4BF0104B-44A3-1E9F-5EB5-E74774DAB381}"/>
              </a:ext>
            </a:extLst>
          </p:cNvPr>
          <p:cNvSpPr txBox="1">
            <a:spLocks/>
          </p:cNvSpPr>
          <p:nvPr/>
        </p:nvSpPr>
        <p:spPr>
          <a:xfrm>
            <a:off x="3180522" y="526774"/>
            <a:ext cx="8678104" cy="3657600"/>
          </a:xfrm>
          <a:prstGeom prst="rect">
            <a:avLst/>
          </a:prstGeom>
        </p:spPr>
        <p:txBody>
          <a:bodyPr vert="horz" lIns="0" tIns="0" rIns="0" bIns="0" rtlCol="0" anchor="b" anchorCtr="0">
            <a:normAutofit fontScale="92500" lnSpcReduction="20000"/>
          </a:bodyPr>
          <a:lstStyle>
            <a:lvl1pPr algn="l" defTabSz="914400" rtl="0" eaLnBrk="1" latinLnBrk="0" hangingPunct="1">
              <a:lnSpc>
                <a:spcPct val="90000"/>
              </a:lnSpc>
              <a:spcBef>
                <a:spcPct val="0"/>
              </a:spcBef>
              <a:buNone/>
              <a:defRPr sz="4400" b="1" i="0" kern="1200" spc="5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0"/>
            <a:r>
              <a:rPr lang="es-ES" dirty="0"/>
              <a:t>Capacitación digital y sostenibilidad en el ámbito del transporte y </a:t>
            </a:r>
            <a:r>
              <a:rPr lang="es-ES"/>
              <a:t>la movilidad </a:t>
            </a:r>
            <a:endParaRPr lang="es-ES" dirty="0"/>
          </a:p>
          <a:p>
            <a:pPr algn="r" rtl="0"/>
            <a:endParaRPr lang="es-ES" dirty="0"/>
          </a:p>
          <a:p>
            <a:pPr algn="r"/>
            <a:r>
              <a:rPr lang="es-ES" sz="2100" b="0" dirty="0">
                <a:latin typeface="+mn-lt"/>
                <a:ea typeface="+mn-ea"/>
                <a:cs typeface="+mn-cs"/>
              </a:rPr>
              <a:t>AF01, Experto Profesional en Competencias digitales para el sector de la movilidad y transporte</a:t>
            </a:r>
          </a:p>
          <a:p>
            <a:pPr algn="r"/>
            <a:endParaRPr lang="es-ES" sz="2100" b="0" dirty="0">
              <a:latin typeface="+mn-lt"/>
              <a:ea typeface="+mn-ea"/>
              <a:cs typeface="+mn-cs"/>
            </a:endParaRPr>
          </a:p>
          <a:p>
            <a:pPr algn="r"/>
            <a:r>
              <a:rPr lang="es-ES" sz="2100" b="0" dirty="0">
                <a:latin typeface="+mn-lt"/>
                <a:ea typeface="+mn-ea"/>
                <a:cs typeface="+mn-cs"/>
              </a:rPr>
              <a:t>AF02, Experto Profesional en Tecnologías y herramientas claves para la transformación digital en el sector del transporte, movilidad y logística</a:t>
            </a:r>
          </a:p>
          <a:p>
            <a:pPr algn="r"/>
            <a:endParaRPr lang="es-ES" sz="2100" b="0" dirty="0">
              <a:latin typeface="+mn-lt"/>
              <a:ea typeface="+mn-ea"/>
              <a:cs typeface="+mn-cs"/>
            </a:endParaRPr>
          </a:p>
          <a:p>
            <a:pPr algn="r"/>
            <a:r>
              <a:rPr lang="es-ES" sz="2100" b="0" dirty="0">
                <a:latin typeface="+mn-lt"/>
                <a:ea typeface="+mn-ea"/>
                <a:cs typeface="+mn-cs"/>
              </a:rPr>
              <a:t>AF03, Experto Profesional en Digitalización sostenible en el sector transporte, movilidad, logística e infraestructuras vinculadas. Automatización, marketing y aplicación</a:t>
            </a:r>
          </a:p>
        </p:txBody>
      </p:sp>
      <p:sp>
        <p:nvSpPr>
          <p:cNvPr id="19" name="Marcador de texto 2">
            <a:extLst>
              <a:ext uri="{FF2B5EF4-FFF2-40B4-BE49-F238E27FC236}">
                <a16:creationId xmlns:a16="http://schemas.microsoft.com/office/drawing/2014/main" id="{26094A11-E53F-1A6D-E444-182CBB9BDADF}"/>
              </a:ext>
            </a:extLst>
          </p:cNvPr>
          <p:cNvSpPr>
            <a:spLocks noGrp="1"/>
          </p:cNvSpPr>
          <p:nvPr>
            <p:ph type="body" sz="quarter" idx="11"/>
          </p:nvPr>
        </p:nvSpPr>
        <p:spPr>
          <a:xfrm>
            <a:off x="3667539" y="4549553"/>
            <a:ext cx="8191086" cy="953337"/>
          </a:xfrm>
        </p:spPr>
        <p:txBody>
          <a:bodyPr rtlCol="0"/>
          <a:lstStyle/>
          <a:p>
            <a:pPr algn="r" rtl="0"/>
            <a:endParaRPr lang="es-ES" dirty="0"/>
          </a:p>
          <a:p>
            <a:pPr algn="r" rtl="0"/>
            <a:r>
              <a:rPr lang="es-ES"/>
              <a:t>2023-2025  </a:t>
            </a:r>
            <a:endParaRPr lang="es-ES" dirty="0"/>
          </a:p>
          <a:p>
            <a:pPr algn="r" rtl="0"/>
            <a:r>
              <a:rPr lang="es-ES" dirty="0"/>
              <a:t>UNED – Ministerio de Transporte, Movilidad y Agenda Urbana </a:t>
            </a:r>
          </a:p>
          <a:p>
            <a:pPr rtl="0"/>
            <a:endParaRPr lang="es-ES" dirty="0"/>
          </a:p>
        </p:txBody>
      </p:sp>
      <p:sp>
        <p:nvSpPr>
          <p:cNvPr id="3" name="Marcador de posición de número de diapositiva 5">
            <a:extLst>
              <a:ext uri="{FF2B5EF4-FFF2-40B4-BE49-F238E27FC236}">
                <a16:creationId xmlns:a16="http://schemas.microsoft.com/office/drawing/2014/main" id="{B32377FC-DFDA-2BB2-8621-6A9D9F77B8C9}"/>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a:t>
            </a:fld>
            <a:endParaRPr lang="es-ES" dirty="0"/>
          </a:p>
        </p:txBody>
      </p:sp>
      <p:sp>
        <p:nvSpPr>
          <p:cNvPr id="4" name="Marcador de pie de página 4">
            <a:extLst>
              <a:ext uri="{FF2B5EF4-FFF2-40B4-BE49-F238E27FC236}">
                <a16:creationId xmlns:a16="http://schemas.microsoft.com/office/drawing/2014/main" id="{B0A55871-C4AD-02C3-9B53-89CD5AB5DB86}"/>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MITMA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137553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10</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No existen actividades presenciales obligatorias</a:t>
            </a:r>
          </a:p>
          <a:p>
            <a:pPr algn="l"/>
            <a:r>
              <a:rPr lang="es-ES" sz="1800" dirty="0">
                <a:solidFill>
                  <a:srgbClr val="002060"/>
                </a:solidFill>
              </a:rPr>
              <a:t>La evaluación de los estudiantes se realizará basándose en la realización de las Pruebas de Evaluación Continua (estudio continuado a lo largo del curso), y el Trabajo Final, pudiendo existir una serie de actividades complementarias y voluntarias</a:t>
            </a:r>
          </a:p>
          <a:p>
            <a:pPr algn="l"/>
            <a:r>
              <a:rPr lang="es-ES" sz="1800" dirty="0">
                <a:solidFill>
                  <a:srgbClr val="002060"/>
                </a:solidFill>
              </a:rPr>
              <a:t>Se utilizarán las siguientes herramientas:</a:t>
            </a:r>
          </a:p>
          <a:p>
            <a:pPr lvl="1"/>
            <a:r>
              <a:rPr lang="es-ES" sz="1600" dirty="0">
                <a:solidFill>
                  <a:srgbClr val="002060"/>
                </a:solidFill>
              </a:rPr>
              <a:t>Contenido didáctico</a:t>
            </a:r>
          </a:p>
          <a:p>
            <a:pPr lvl="1"/>
            <a:r>
              <a:rPr lang="es-ES" sz="1600" dirty="0">
                <a:solidFill>
                  <a:srgbClr val="002060"/>
                </a:solidFill>
              </a:rPr>
              <a:t>Contenido de estudio en cada uno de los módulos y submódulos. Con referencias y bibliografía específica para que cualquier estudiante pueda profundizar más en la materia si así lo requiere</a:t>
            </a:r>
          </a:p>
          <a:p>
            <a:pPr lvl="1"/>
            <a:r>
              <a:rPr lang="es-ES" sz="1600" dirty="0">
                <a:solidFill>
                  <a:srgbClr val="002060"/>
                </a:solidFill>
              </a:rPr>
              <a:t>Test de autoevaluación para que el estudiante pueda comprobar si ha entendido los contenidos</a:t>
            </a:r>
          </a:p>
          <a:p>
            <a:pPr lvl="1"/>
            <a:r>
              <a:rPr lang="es-ES" sz="1600" dirty="0">
                <a:solidFill>
                  <a:srgbClr val="002060"/>
                </a:solidFill>
              </a:rPr>
              <a:t>Foros de debate para que los estudiantes puedan intercambiar ideas entre ellos y con el equipo docente</a:t>
            </a:r>
          </a:p>
          <a:p>
            <a:pPr lvl="1"/>
            <a:r>
              <a:rPr lang="es-ES" sz="1600" dirty="0">
                <a:solidFill>
                  <a:srgbClr val="002060"/>
                </a:solidFill>
              </a:rPr>
              <a:t>Pruebas a distancia para evaluar que se han conseguido los objetivos</a:t>
            </a:r>
          </a:p>
          <a:p>
            <a:pPr lvl="1"/>
            <a:r>
              <a:rPr lang="es-ES" sz="1600" dirty="0">
                <a:solidFill>
                  <a:srgbClr val="002060"/>
                </a:solidFill>
              </a:rPr>
              <a:t>Trabajo final, como cierre del curso</a:t>
            </a:r>
          </a:p>
          <a:p>
            <a:pPr algn="l"/>
            <a:r>
              <a:rPr lang="es-ES" sz="1800" dirty="0">
                <a:solidFill>
                  <a:srgbClr val="002060"/>
                </a:solidFill>
              </a:rPr>
              <a:t>La actividad tiene los siguientes recursos didácticos: Página web, material multimedia, guía didáctica y curso virtual (Alf)</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Actividades</a:t>
            </a:r>
          </a:p>
        </p:txBody>
      </p:sp>
      <p:sp>
        <p:nvSpPr>
          <p:cNvPr id="5" name="Marcador de pie de página 4">
            <a:extLst>
              <a:ext uri="{FF2B5EF4-FFF2-40B4-BE49-F238E27FC236}">
                <a16:creationId xmlns:a16="http://schemas.microsoft.com/office/drawing/2014/main" id="{7B66C12B-DA4A-5925-2A20-D2284DE05A15}"/>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MITMA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39108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11</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Los materiales del curso estarán disponibles para los estudiantes dentro del curso virtual como parte del repositorio de contenidos</a:t>
            </a:r>
          </a:p>
          <a:p>
            <a:pPr algn="l"/>
            <a:r>
              <a:rPr lang="es-ES" sz="1800" dirty="0">
                <a:solidFill>
                  <a:srgbClr val="002060"/>
                </a:solidFill>
              </a:rPr>
              <a:t>El estudiante podrá encontrar el siguiente material:</a:t>
            </a:r>
          </a:p>
          <a:p>
            <a:pPr lvl="1"/>
            <a:r>
              <a:rPr lang="es-ES" sz="1600" dirty="0">
                <a:solidFill>
                  <a:srgbClr val="002060"/>
                </a:solidFill>
              </a:rPr>
              <a:t>En cada submódulo el estudiante podrá encontrar: </a:t>
            </a:r>
          </a:p>
          <a:p>
            <a:pPr lvl="2"/>
            <a:r>
              <a:rPr lang="es-ES" sz="1400" dirty="0">
                <a:solidFill>
                  <a:srgbClr val="002060"/>
                </a:solidFill>
              </a:rPr>
              <a:t>guía didáctica, materiales completos para el seguimiento, </a:t>
            </a:r>
          </a:p>
          <a:p>
            <a:pPr lvl="2"/>
            <a:r>
              <a:rPr lang="es-ES" sz="1400" dirty="0">
                <a:solidFill>
                  <a:srgbClr val="002060"/>
                </a:solidFill>
              </a:rPr>
              <a:t>presentaciones y videoclases de los aspectos más representativos, </a:t>
            </a:r>
          </a:p>
          <a:p>
            <a:pPr lvl="2"/>
            <a:r>
              <a:rPr lang="es-ES" sz="1400" dirty="0">
                <a:solidFill>
                  <a:srgbClr val="002060"/>
                </a:solidFill>
              </a:rPr>
              <a:t>enunciados y guías de los ejercicios-casos prácticos, </a:t>
            </a:r>
          </a:p>
          <a:p>
            <a:pPr lvl="2"/>
            <a:r>
              <a:rPr lang="es-ES" sz="1400" dirty="0">
                <a:solidFill>
                  <a:srgbClr val="002060"/>
                </a:solidFill>
              </a:rPr>
              <a:t>referencias externas y complementarias, </a:t>
            </a:r>
          </a:p>
          <a:p>
            <a:pPr lvl="2"/>
            <a:r>
              <a:rPr lang="es-ES" sz="1400" dirty="0">
                <a:solidFill>
                  <a:srgbClr val="002060"/>
                </a:solidFill>
              </a:rPr>
              <a:t>y materiales de evaluación</a:t>
            </a:r>
          </a:p>
          <a:p>
            <a:pPr lvl="1"/>
            <a:r>
              <a:rPr lang="es-ES" sz="1600" dirty="0">
                <a:solidFill>
                  <a:srgbClr val="002060"/>
                </a:solidFill>
              </a:rPr>
              <a:t>Información de las tareas a realizar en cada submódulo</a:t>
            </a:r>
          </a:p>
          <a:p>
            <a:pPr lvl="1"/>
            <a:r>
              <a:rPr lang="es-ES" sz="1600" dirty="0">
                <a:solidFill>
                  <a:srgbClr val="002060"/>
                </a:solidFill>
              </a:rPr>
              <a:t>Igualmente se pondrán accesibles para el estudiante libros, publicaciones complementarias y artículos y páginas web de interés para la adquisición de los conocimientos del curso</a:t>
            </a:r>
          </a:p>
          <a:p>
            <a:pPr algn="l"/>
            <a:r>
              <a:rPr lang="es-ES" sz="1700" dirty="0">
                <a:solidFill>
                  <a:srgbClr val="002060"/>
                </a:solidFill>
              </a:rPr>
              <a:t>Herramientas necesarias para la comunicación e interacción con el equipo docente y resto de participantes en el curso, así como información de las sesiones online síncronas y tutorías, y por último las sesiones con ponentes invitados, y sus grabaciones</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Materiales</a:t>
            </a:r>
          </a:p>
        </p:txBody>
      </p:sp>
      <p:sp>
        <p:nvSpPr>
          <p:cNvPr id="5" name="Marcador de pie de página 4">
            <a:extLst>
              <a:ext uri="{FF2B5EF4-FFF2-40B4-BE49-F238E27FC236}">
                <a16:creationId xmlns:a16="http://schemas.microsoft.com/office/drawing/2014/main" id="{CA597A18-4DF2-39CC-3A4D-1B6A233A32B9}"/>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MITMA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322438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12</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fontScale="92500" lnSpcReduction="10000"/>
          </a:bodyPr>
          <a:lstStyle/>
          <a:p>
            <a:pPr marL="0" indent="0" algn="l">
              <a:buNone/>
            </a:pPr>
            <a:r>
              <a:rPr lang="es-ES" sz="1500" dirty="0">
                <a:solidFill>
                  <a:srgbClr val="002060"/>
                </a:solidFill>
              </a:rPr>
              <a:t>Cada curso de Experto Profesional se divide en módulos y el equipo docente lo ha dividido en 15 submódulos (cada submódulo tendrá una duración de una semana de curso) para facilitar el estudio semanal del estudiante y dar una visión más clara de los conceptos y contenidos a estudiar</a:t>
            </a:r>
          </a:p>
          <a:p>
            <a:pPr marL="0" indent="0" algn="l">
              <a:buNone/>
            </a:pPr>
            <a:r>
              <a:rPr lang="es-ES" sz="1500" dirty="0">
                <a:solidFill>
                  <a:srgbClr val="002060"/>
                </a:solidFill>
              </a:rPr>
              <a:t>La evaluación tendrá carácter continuo y se llevará a cabo mediante las diferentes actividades propuestas</a:t>
            </a:r>
          </a:p>
          <a:p>
            <a:pPr marL="0" indent="0" algn="l">
              <a:buNone/>
            </a:pPr>
            <a:r>
              <a:rPr lang="es-ES" sz="1500" dirty="0">
                <a:solidFill>
                  <a:srgbClr val="002060"/>
                </a:solidFill>
              </a:rPr>
              <a:t>El equipo docente planteará, al comienzo del curso y al inicio de cada submódulo, las diferentes actividades a realizar, que cada participante deberá elaborar y remitir en los plazos indicados para su evaluación, seguimiento y mejora</a:t>
            </a:r>
          </a:p>
          <a:p>
            <a:pPr marL="0" indent="0" algn="l">
              <a:buNone/>
            </a:pPr>
            <a:r>
              <a:rPr lang="es-ES" sz="1500" dirty="0">
                <a:solidFill>
                  <a:srgbClr val="002060"/>
                </a:solidFill>
              </a:rPr>
              <a:t>Dicho sistema de evaluación tendrá la siguiente ponderación:</a:t>
            </a:r>
          </a:p>
          <a:p>
            <a:r>
              <a:rPr lang="es-ES" sz="1300" dirty="0">
                <a:solidFill>
                  <a:srgbClr val="002060"/>
                </a:solidFill>
              </a:rPr>
              <a:t>10% participación en los foros del curso y en las actividades que se presenten</a:t>
            </a:r>
          </a:p>
          <a:p>
            <a:r>
              <a:rPr lang="es-ES" sz="1300" dirty="0">
                <a:solidFill>
                  <a:srgbClr val="002060"/>
                </a:solidFill>
              </a:rPr>
              <a:t>10% participación y debate en las sesiones online de cada submódulo, tutorías y sesiones online con invitados/expertos en el submódulo</a:t>
            </a:r>
          </a:p>
          <a:p>
            <a:r>
              <a:rPr lang="es-ES" sz="1300" dirty="0">
                <a:solidFill>
                  <a:srgbClr val="002060"/>
                </a:solidFill>
              </a:rPr>
              <a:t>50% entrega y evaluación de las 14 tareas (una por cada submódulo de contenidos y semana)</a:t>
            </a:r>
          </a:p>
          <a:p>
            <a:r>
              <a:rPr lang="es-ES" sz="1300" dirty="0">
                <a:solidFill>
                  <a:srgbClr val="002060"/>
                </a:solidFill>
              </a:rPr>
              <a:t>30% entrega y evaluación del trabajo final</a:t>
            </a:r>
          </a:p>
          <a:p>
            <a:pPr marL="0" indent="0" algn="l">
              <a:buNone/>
            </a:pPr>
            <a:r>
              <a:rPr lang="es-ES" sz="1500" dirty="0">
                <a:solidFill>
                  <a:srgbClr val="002060"/>
                </a:solidFill>
              </a:rPr>
              <a:t>Se requiere una realización satisfactoria de todas las tareas a distancia propuestas para cada uno de los submódulos de contenidos (semanas). La evaluación final se basará en la síntesis y estimación positiva del conjunto de actividades propuestas, que implican poner en práctica los diferentes contenidos del curso, y la participación e implicación de los participantes a lo largo del mismo, en base a las pruebas de evaluación continua y al trabajo final</a:t>
            </a:r>
          </a:p>
          <a:p>
            <a:pPr marL="0" indent="0" algn="l">
              <a:buNone/>
            </a:pPr>
            <a:r>
              <a:rPr lang="es-ES" sz="1500" dirty="0">
                <a:solidFill>
                  <a:srgbClr val="002060"/>
                </a:solidFill>
              </a:rPr>
              <a:t>Será de obligado cumplimento entregar el trabajo final</a:t>
            </a:r>
          </a:p>
          <a:p>
            <a:pPr marL="0" indent="0" algn="l">
              <a:buNone/>
            </a:pPr>
            <a:r>
              <a:rPr lang="es-ES" sz="1500" dirty="0">
                <a:solidFill>
                  <a:srgbClr val="002060"/>
                </a:solidFill>
              </a:rPr>
              <a:t>De acuerdo con la normativa vigente de la UNED, la calificación final del curso será exclusivamente Apto, No Apto o No Presentado</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Evaluación</a:t>
            </a:r>
          </a:p>
        </p:txBody>
      </p:sp>
      <p:sp>
        <p:nvSpPr>
          <p:cNvPr id="5" name="Marcador de pie de página 4">
            <a:extLst>
              <a:ext uri="{FF2B5EF4-FFF2-40B4-BE49-F238E27FC236}">
                <a16:creationId xmlns:a16="http://schemas.microsoft.com/office/drawing/2014/main" id="{D93FCDF0-6A17-DA2A-285B-09082C06919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MITMA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367194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B63951DD-68CB-93B5-51A0-0170B5C52CBB}"/>
              </a:ext>
            </a:extLst>
          </p:cNvPr>
          <p:cNvSpPr>
            <a:spLocks noGrp="1"/>
          </p:cNvSpPr>
          <p:nvPr>
            <p:ph type="title"/>
          </p:nvPr>
        </p:nvSpPr>
        <p:spPr>
          <a:xfrm>
            <a:off x="964023" y="879063"/>
            <a:ext cx="7315273" cy="610863"/>
          </a:xfrm>
        </p:spPr>
        <p:txBody>
          <a:bodyPr rtlCol="0">
            <a:normAutofit fontScale="90000"/>
          </a:bodyPr>
          <a:lstStyle/>
          <a:p>
            <a:pPr rtl="0"/>
            <a:r>
              <a:rPr lang="es-ES" dirty="0"/>
              <a:t>Resumen y Equipo Docente </a:t>
            </a:r>
          </a:p>
        </p:txBody>
      </p:sp>
      <p:sp>
        <p:nvSpPr>
          <p:cNvPr id="16" name="Marcador de texto 44">
            <a:extLst>
              <a:ext uri="{FF2B5EF4-FFF2-40B4-BE49-F238E27FC236}">
                <a16:creationId xmlns:a16="http://schemas.microsoft.com/office/drawing/2014/main" id="{84648A20-ED9B-2E9B-A169-7AC709D1AF9F}"/>
              </a:ext>
            </a:extLst>
          </p:cNvPr>
          <p:cNvSpPr txBox="1">
            <a:spLocks/>
          </p:cNvSpPr>
          <p:nvPr/>
        </p:nvSpPr>
        <p:spPr>
          <a:xfrm>
            <a:off x="437322" y="2051567"/>
            <a:ext cx="5092369"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Expertos Profesionales de la UNED </a:t>
            </a:r>
            <a:r>
              <a:rPr lang="es-ES" sz="1800" dirty="0"/>
              <a:t>– 15 ECTS</a:t>
            </a:r>
          </a:p>
          <a:p>
            <a:endParaRPr lang="es-ES" dirty="0"/>
          </a:p>
        </p:txBody>
      </p:sp>
      <p:sp>
        <p:nvSpPr>
          <p:cNvPr id="17" name="Marcador de texto 43">
            <a:extLst>
              <a:ext uri="{FF2B5EF4-FFF2-40B4-BE49-F238E27FC236}">
                <a16:creationId xmlns:a16="http://schemas.microsoft.com/office/drawing/2014/main" id="{EEB18E52-0320-E877-73B9-14EBBCA1FA08}"/>
              </a:ext>
            </a:extLst>
          </p:cNvPr>
          <p:cNvSpPr>
            <a:spLocks noGrp="1"/>
          </p:cNvSpPr>
          <p:nvPr>
            <p:ph type="body" sz="quarter" idx="10"/>
          </p:nvPr>
        </p:nvSpPr>
        <p:spPr>
          <a:xfrm>
            <a:off x="437323" y="2469302"/>
            <a:ext cx="5334650" cy="574318"/>
          </a:xfrm>
        </p:spPr>
        <p:txBody>
          <a:bodyPr rtlCol="0"/>
          <a:lstStyle/>
          <a:p>
            <a:pPr rtl="0"/>
            <a:r>
              <a:rPr lang="es-ES" sz="1200" dirty="0"/>
              <a:t>AF01 – Competencias digitales para el sector de la movilidad y transporte</a:t>
            </a:r>
          </a:p>
          <a:p>
            <a:r>
              <a:rPr lang="es-ES" sz="1200" dirty="0"/>
              <a:t>AF02 – Tecnologías y herramientas claves para la transformación digital en el sector del transporte, movilidad y logística</a:t>
            </a:r>
          </a:p>
          <a:p>
            <a:r>
              <a:rPr lang="es-ES" sz="1200" dirty="0"/>
              <a:t>AF03 – Digitalización sostenible en el sector transporte, movilidad, logística e infraestructuras vinculadas. Automatización, marketing y aplicación</a:t>
            </a:r>
          </a:p>
          <a:p>
            <a:pPr rtl="0"/>
            <a:endParaRPr lang="es-ES" dirty="0"/>
          </a:p>
        </p:txBody>
      </p:sp>
      <p:sp>
        <p:nvSpPr>
          <p:cNvPr id="18" name="Marcador de texto 46">
            <a:extLst>
              <a:ext uri="{FF2B5EF4-FFF2-40B4-BE49-F238E27FC236}">
                <a16:creationId xmlns:a16="http://schemas.microsoft.com/office/drawing/2014/main" id="{30DEBB80-165B-6A7B-6C6D-D6E6E62EB5CA}"/>
              </a:ext>
            </a:extLst>
          </p:cNvPr>
          <p:cNvSpPr txBox="1">
            <a:spLocks/>
          </p:cNvSpPr>
          <p:nvPr/>
        </p:nvSpPr>
        <p:spPr>
          <a:xfrm>
            <a:off x="437322" y="3655868"/>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Siete ediciones (15 semanas cada una)</a:t>
            </a:r>
          </a:p>
        </p:txBody>
      </p:sp>
      <p:sp>
        <p:nvSpPr>
          <p:cNvPr id="19" name="Marcador de texto 45">
            <a:extLst>
              <a:ext uri="{FF2B5EF4-FFF2-40B4-BE49-F238E27FC236}">
                <a16:creationId xmlns:a16="http://schemas.microsoft.com/office/drawing/2014/main" id="{357EF6C3-4AD7-251F-6B1A-AFF3C3D24979}"/>
              </a:ext>
            </a:extLst>
          </p:cNvPr>
          <p:cNvSpPr txBox="1">
            <a:spLocks/>
          </p:cNvSpPr>
          <p:nvPr/>
        </p:nvSpPr>
        <p:spPr>
          <a:xfrm>
            <a:off x="437322" y="4069851"/>
            <a:ext cx="4731233" cy="6367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200" dirty="0"/>
              <a:t>2024 (Febrero a Junio) –  2024 AF01 e1 y 2024 AF02 e1</a:t>
            </a:r>
          </a:p>
          <a:p>
            <a:r>
              <a:rPr lang="es-ES" sz="1200" dirty="0"/>
              <a:t>2024 (Septiembre a Diciembre) –  2024 AF01 e2, 2024 AF02 e2 y 2024 AF03 e1</a:t>
            </a:r>
          </a:p>
          <a:p>
            <a:r>
              <a:rPr lang="es-ES" sz="1200" dirty="0"/>
              <a:t>2025 (Enero a Mayo) –  2025 AF02 e1 y 2025 AF03 e1</a:t>
            </a:r>
          </a:p>
          <a:p>
            <a:endParaRPr lang="es-ES" sz="1200" dirty="0"/>
          </a:p>
        </p:txBody>
      </p:sp>
      <p:sp>
        <p:nvSpPr>
          <p:cNvPr id="20" name="Marcador de texto 48">
            <a:extLst>
              <a:ext uri="{FF2B5EF4-FFF2-40B4-BE49-F238E27FC236}">
                <a16:creationId xmlns:a16="http://schemas.microsoft.com/office/drawing/2014/main" id="{8D000479-2F50-C16D-B6F7-155CE163C996}"/>
              </a:ext>
            </a:extLst>
          </p:cNvPr>
          <p:cNvSpPr txBox="1">
            <a:spLocks/>
          </p:cNvSpPr>
          <p:nvPr/>
        </p:nvSpPr>
        <p:spPr>
          <a:xfrm>
            <a:off x="437322" y="5090979"/>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Subvencionados por el MITMA</a:t>
            </a:r>
          </a:p>
        </p:txBody>
      </p:sp>
      <p:sp>
        <p:nvSpPr>
          <p:cNvPr id="21" name="Marcador de texto 47">
            <a:extLst>
              <a:ext uri="{FF2B5EF4-FFF2-40B4-BE49-F238E27FC236}">
                <a16:creationId xmlns:a16="http://schemas.microsoft.com/office/drawing/2014/main" id="{482C92DC-1F0B-C205-8D23-B795F9FEEDFD}"/>
              </a:ext>
            </a:extLst>
          </p:cNvPr>
          <p:cNvSpPr txBox="1">
            <a:spLocks/>
          </p:cNvSpPr>
          <p:nvPr/>
        </p:nvSpPr>
        <p:spPr>
          <a:xfrm>
            <a:off x="437321" y="5463363"/>
            <a:ext cx="5210644" cy="6201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200" dirty="0"/>
              <a:t>Preinscripción obligatoria antes de la matrícula enviando una carta de motivación para el estudio del curso y CV resumido</a:t>
            </a:r>
          </a:p>
        </p:txBody>
      </p:sp>
      <p:sp>
        <p:nvSpPr>
          <p:cNvPr id="23" name="Marcador de texto 49">
            <a:extLst>
              <a:ext uri="{FF2B5EF4-FFF2-40B4-BE49-F238E27FC236}">
                <a16:creationId xmlns:a16="http://schemas.microsoft.com/office/drawing/2014/main" id="{FBAD894B-2634-4D76-AA3C-9D2E788EC318}"/>
              </a:ext>
            </a:extLst>
          </p:cNvPr>
          <p:cNvSpPr txBox="1">
            <a:spLocks/>
          </p:cNvSpPr>
          <p:nvPr/>
        </p:nvSpPr>
        <p:spPr>
          <a:xfrm>
            <a:off x="5771973" y="2166025"/>
            <a:ext cx="4838700" cy="5743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ELÉCTRICA, ELECTRÓNICA, CONTROL, TELEMÁTICA Y QUÍMICA APLICADA A LA INGENIERÍA elio@ieec.uned.es</a:t>
            </a:r>
          </a:p>
        </p:txBody>
      </p:sp>
      <p:sp>
        <p:nvSpPr>
          <p:cNvPr id="25" name="Marcador de texto 51">
            <a:extLst>
              <a:ext uri="{FF2B5EF4-FFF2-40B4-BE49-F238E27FC236}">
                <a16:creationId xmlns:a16="http://schemas.microsoft.com/office/drawing/2014/main" id="{3DC34341-EEA7-59C2-38B0-8974FF070A4B}"/>
              </a:ext>
            </a:extLst>
          </p:cNvPr>
          <p:cNvSpPr txBox="1">
            <a:spLocks/>
          </p:cNvSpPr>
          <p:nvPr/>
        </p:nvSpPr>
        <p:spPr>
          <a:xfrm>
            <a:off x="5791200" y="3676632"/>
            <a:ext cx="4838700"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ELÉCTRICA, ELECTRÓNICA, CONTROL, TELEMÁTICA Y QUÍMICA APLICADA A LA INGENIERÍA mcastro@ieec.uned.es</a:t>
            </a:r>
          </a:p>
        </p:txBody>
      </p:sp>
      <p:sp>
        <p:nvSpPr>
          <p:cNvPr id="3" name="Marcador de posición de número de diapositiva 5">
            <a:extLst>
              <a:ext uri="{FF2B5EF4-FFF2-40B4-BE49-F238E27FC236}">
                <a16:creationId xmlns:a16="http://schemas.microsoft.com/office/drawing/2014/main" id="{E8E7863E-E8FC-1584-C41B-9736C54CC1D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13</a:t>
            </a:fld>
            <a:endParaRPr lang="es-ES" dirty="0"/>
          </a:p>
        </p:txBody>
      </p:sp>
      <p:sp>
        <p:nvSpPr>
          <p:cNvPr id="4" name="Marcador de texto 52">
            <a:extLst>
              <a:ext uri="{FF2B5EF4-FFF2-40B4-BE49-F238E27FC236}">
                <a16:creationId xmlns:a16="http://schemas.microsoft.com/office/drawing/2014/main" id="{106F3522-9C49-8819-1BB7-7ED36019EED5}"/>
              </a:ext>
            </a:extLst>
          </p:cNvPr>
          <p:cNvSpPr txBox="1">
            <a:spLocks/>
          </p:cNvSpPr>
          <p:nvPr/>
        </p:nvSpPr>
        <p:spPr>
          <a:xfrm>
            <a:off x="5791199" y="4654034"/>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ELENA RUIZ LARROCHA (Codirector – UNED)</a:t>
            </a:r>
          </a:p>
        </p:txBody>
      </p:sp>
      <p:sp>
        <p:nvSpPr>
          <p:cNvPr id="6" name="Marcador de texto 51">
            <a:extLst>
              <a:ext uri="{FF2B5EF4-FFF2-40B4-BE49-F238E27FC236}">
                <a16:creationId xmlns:a16="http://schemas.microsoft.com/office/drawing/2014/main" id="{8A65C124-7DD5-8682-3B1A-9AF774DE1286}"/>
              </a:ext>
            </a:extLst>
          </p:cNvPr>
          <p:cNvSpPr txBox="1">
            <a:spLocks/>
          </p:cNvSpPr>
          <p:nvPr/>
        </p:nvSpPr>
        <p:spPr>
          <a:xfrm>
            <a:off x="5791200" y="5024938"/>
            <a:ext cx="4838700"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DEL SOFTWARE Y SISTEMAS INFORMÁTICOS     elena@issi.uned.es </a:t>
            </a:r>
          </a:p>
          <a:p>
            <a:pPr algn="l"/>
            <a:endParaRPr lang="es-ES" dirty="0"/>
          </a:p>
        </p:txBody>
      </p:sp>
      <p:pic>
        <p:nvPicPr>
          <p:cNvPr id="8" name="Imagen 7" descr="Hombre sonriendo con un traje de color negro&#10;&#10;Descripción generada automáticamente">
            <a:extLst>
              <a:ext uri="{FF2B5EF4-FFF2-40B4-BE49-F238E27FC236}">
                <a16:creationId xmlns:a16="http://schemas.microsoft.com/office/drawing/2014/main" id="{00F9293F-B7CC-BF77-A308-4F1C3B655175}"/>
              </a:ext>
            </a:extLst>
          </p:cNvPr>
          <p:cNvPicPr>
            <a:picLocks noChangeAspect="1"/>
          </p:cNvPicPr>
          <p:nvPr/>
        </p:nvPicPr>
        <p:blipFill rotWithShape="1">
          <a:blip r:embed="rId2">
            <a:extLst>
              <a:ext uri="{28A0092B-C50C-407E-A947-70E740481C1C}">
                <a14:useLocalDpi xmlns:a14="http://schemas.microsoft.com/office/drawing/2010/main" val="0"/>
              </a:ext>
            </a:extLst>
          </a:blip>
          <a:srcRect l="35021" t="5398" r="37109" b="50000"/>
          <a:stretch/>
        </p:blipFill>
        <p:spPr>
          <a:xfrm>
            <a:off x="11221630" y="3322710"/>
            <a:ext cx="898107" cy="1190348"/>
          </a:xfrm>
          <a:prstGeom prst="rect">
            <a:avLst/>
          </a:prstGeom>
        </p:spPr>
      </p:pic>
      <p:sp>
        <p:nvSpPr>
          <p:cNvPr id="24" name="Marcador de texto 52">
            <a:extLst>
              <a:ext uri="{FF2B5EF4-FFF2-40B4-BE49-F238E27FC236}">
                <a16:creationId xmlns:a16="http://schemas.microsoft.com/office/drawing/2014/main" id="{420B881A-28F7-0457-6482-58FCA56A8ACF}"/>
              </a:ext>
            </a:extLst>
          </p:cNvPr>
          <p:cNvSpPr txBox="1">
            <a:spLocks/>
          </p:cNvSpPr>
          <p:nvPr/>
        </p:nvSpPr>
        <p:spPr>
          <a:xfrm>
            <a:off x="5791199" y="3305728"/>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MANUEL ALONSO CASTRO GIL (Codirector - UNED)</a:t>
            </a:r>
          </a:p>
        </p:txBody>
      </p:sp>
      <p:pic>
        <p:nvPicPr>
          <p:cNvPr id="5" name="Imagen 4" descr="Niño parado sonriendo para fotografia&#10;&#10;Descripción generada automáticamente con confianza media">
            <a:extLst>
              <a:ext uri="{FF2B5EF4-FFF2-40B4-BE49-F238E27FC236}">
                <a16:creationId xmlns:a16="http://schemas.microsoft.com/office/drawing/2014/main" id="{7574DE3B-7ADF-E4DB-7ED1-7ED8A6E3D9A3}"/>
              </a:ext>
            </a:extLst>
          </p:cNvPr>
          <p:cNvPicPr>
            <a:picLocks noChangeAspect="1"/>
          </p:cNvPicPr>
          <p:nvPr/>
        </p:nvPicPr>
        <p:blipFill rotWithShape="1">
          <a:blip r:embed="rId3">
            <a:extLst>
              <a:ext uri="{28A0092B-C50C-407E-A947-70E740481C1C}">
                <a14:useLocalDpi xmlns:a14="http://schemas.microsoft.com/office/drawing/2010/main" val="0"/>
              </a:ext>
            </a:extLst>
          </a:blip>
          <a:srcRect l="30032" t="6521" r="29002" b="52702"/>
          <a:stretch/>
        </p:blipFill>
        <p:spPr>
          <a:xfrm>
            <a:off x="10960878" y="1955644"/>
            <a:ext cx="1063086" cy="1305573"/>
          </a:xfrm>
          <a:prstGeom prst="rect">
            <a:avLst/>
          </a:prstGeom>
        </p:spPr>
      </p:pic>
      <p:sp>
        <p:nvSpPr>
          <p:cNvPr id="22" name="Marcador de texto 50">
            <a:extLst>
              <a:ext uri="{FF2B5EF4-FFF2-40B4-BE49-F238E27FC236}">
                <a16:creationId xmlns:a16="http://schemas.microsoft.com/office/drawing/2014/main" id="{7C1470E3-2458-3651-9BDD-1B43924F4DE0}"/>
              </a:ext>
            </a:extLst>
          </p:cNvPr>
          <p:cNvSpPr txBox="1">
            <a:spLocks/>
          </p:cNvSpPr>
          <p:nvPr/>
        </p:nvSpPr>
        <p:spPr>
          <a:xfrm>
            <a:off x="5771972" y="1795121"/>
            <a:ext cx="5308649"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ELIO SAN CRISTOBAL RUIZ (Codirector - UNED)</a:t>
            </a:r>
          </a:p>
        </p:txBody>
      </p:sp>
      <p:pic>
        <p:nvPicPr>
          <p:cNvPr id="9" name="Imagen 8" descr="Mujer vestida de negro&#10;&#10;Descripción generada automáticamente">
            <a:extLst>
              <a:ext uri="{FF2B5EF4-FFF2-40B4-BE49-F238E27FC236}">
                <a16:creationId xmlns:a16="http://schemas.microsoft.com/office/drawing/2014/main" id="{4E0526CE-96AC-E945-566F-A7237DFFB1BF}"/>
              </a:ext>
            </a:extLst>
          </p:cNvPr>
          <p:cNvPicPr>
            <a:picLocks noChangeAspect="1"/>
          </p:cNvPicPr>
          <p:nvPr/>
        </p:nvPicPr>
        <p:blipFill rotWithShape="1">
          <a:blip r:embed="rId4">
            <a:extLst>
              <a:ext uri="{28A0092B-C50C-407E-A947-70E740481C1C}">
                <a14:useLocalDpi xmlns:a14="http://schemas.microsoft.com/office/drawing/2010/main" val="0"/>
              </a:ext>
            </a:extLst>
          </a:blip>
          <a:srcRect l="32167" t="23768" r="40017" b="50996"/>
          <a:stretch/>
        </p:blipFill>
        <p:spPr>
          <a:xfrm>
            <a:off x="10773135" y="4651177"/>
            <a:ext cx="932729" cy="1128305"/>
          </a:xfrm>
          <a:prstGeom prst="rect">
            <a:avLst/>
          </a:prstGeom>
        </p:spPr>
      </p:pic>
      <p:sp>
        <p:nvSpPr>
          <p:cNvPr id="7" name="Marcador de pie de página 4">
            <a:extLst>
              <a:ext uri="{FF2B5EF4-FFF2-40B4-BE49-F238E27FC236}">
                <a16:creationId xmlns:a16="http://schemas.microsoft.com/office/drawing/2014/main" id="{4CCD0A83-6074-C551-8401-A8F8846D61B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MITMA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5061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12" descr="Retrato de un miembro del equipo">
            <a:extLst>
              <a:ext uri="{FF2B5EF4-FFF2-40B4-BE49-F238E27FC236}">
                <a16:creationId xmlns:a16="http://schemas.microsoft.com/office/drawing/2014/main" id="{B0AF0BD0-5D26-91AB-1DD0-0E5127C724EA}"/>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565" b="3565"/>
          <a:stretch/>
        </p:blipFill>
        <p:spPr>
          <a:xfrm>
            <a:off x="0" y="0"/>
            <a:ext cx="6053137" cy="6466575"/>
          </a:xfrm>
        </p:spPr>
      </p:pic>
      <p:sp>
        <p:nvSpPr>
          <p:cNvPr id="8" name="Marcador de texto 8">
            <a:extLst>
              <a:ext uri="{FF2B5EF4-FFF2-40B4-BE49-F238E27FC236}">
                <a16:creationId xmlns:a16="http://schemas.microsoft.com/office/drawing/2014/main" id="{05F31D80-6507-A70B-AB8A-5EB33C4F5A0B}"/>
              </a:ext>
            </a:extLst>
          </p:cNvPr>
          <p:cNvSpPr>
            <a:spLocks noGrp="1"/>
          </p:cNvSpPr>
          <p:nvPr>
            <p:ph type="body" sz="quarter" idx="11"/>
          </p:nvPr>
        </p:nvSpPr>
        <p:spPr>
          <a:xfrm>
            <a:off x="6896100" y="4983164"/>
            <a:ext cx="4914900" cy="588795"/>
          </a:xfrm>
        </p:spPr>
        <p:txBody>
          <a:bodyPr rtlCol="0"/>
          <a:lstStyle/>
          <a:p>
            <a:pPr rtl="0"/>
            <a:r>
              <a:rPr lang="es-ES" b="1" dirty="0"/>
              <a:t>Manuel Castro  </a:t>
            </a:r>
            <a:r>
              <a:rPr lang="es-ES" dirty="0"/>
              <a:t>  </a:t>
            </a:r>
          </a:p>
          <a:p>
            <a:pPr rtl="0"/>
            <a:r>
              <a:rPr lang="es-ES" dirty="0"/>
              <a:t>mcastro@ieec.uned.es</a:t>
            </a:r>
          </a:p>
        </p:txBody>
      </p:sp>
      <p:sp>
        <p:nvSpPr>
          <p:cNvPr id="9" name="Título 1">
            <a:extLst>
              <a:ext uri="{FF2B5EF4-FFF2-40B4-BE49-F238E27FC236}">
                <a16:creationId xmlns:a16="http://schemas.microsoft.com/office/drawing/2014/main" id="{CCDD28AC-5A0C-7E39-3C80-7E62DF720529}"/>
              </a:ext>
            </a:extLst>
          </p:cNvPr>
          <p:cNvSpPr>
            <a:spLocks noGrp="1"/>
          </p:cNvSpPr>
          <p:nvPr>
            <p:ph type="title"/>
          </p:nvPr>
        </p:nvSpPr>
        <p:spPr>
          <a:xfrm>
            <a:off x="6907623" y="447948"/>
            <a:ext cx="4903377" cy="610863"/>
          </a:xfrm>
        </p:spPr>
        <p:txBody>
          <a:bodyPr rtlCol="0"/>
          <a:lstStyle/>
          <a:p>
            <a:pPr rtl="0"/>
            <a:r>
              <a:rPr lang="es-ES"/>
              <a:t>Gracias </a:t>
            </a:r>
            <a:endParaRPr lang="es-ES" dirty="0"/>
          </a:p>
        </p:txBody>
      </p:sp>
      <p:sp>
        <p:nvSpPr>
          <p:cNvPr id="11" name="Marcador de texto 2">
            <a:extLst>
              <a:ext uri="{FF2B5EF4-FFF2-40B4-BE49-F238E27FC236}">
                <a16:creationId xmlns:a16="http://schemas.microsoft.com/office/drawing/2014/main" id="{00BFEFC9-8EE5-2C5D-903F-595B4C6BF964}"/>
              </a:ext>
            </a:extLst>
          </p:cNvPr>
          <p:cNvSpPr txBox="1">
            <a:spLocks/>
          </p:cNvSpPr>
          <p:nvPr/>
        </p:nvSpPr>
        <p:spPr>
          <a:xfrm>
            <a:off x="6387235" y="1580438"/>
            <a:ext cx="5636729" cy="3188636"/>
          </a:xfrm>
          <a:prstGeom prst="rect">
            <a:avLst/>
          </a:prstGeom>
        </p:spPr>
        <p:txBody>
          <a:bodyPr vert="horz" lIns="0" tIns="0" rIns="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t>Capacitación digital y sostenibilidad en el ámbito del transporte y la movilidad</a:t>
            </a:r>
          </a:p>
          <a:p>
            <a:pPr algn="r"/>
            <a:r>
              <a:rPr lang="es-ES" dirty="0"/>
              <a:t>AF01, Experto Profesional en Competencias digitales para el sector de la movilidad y transporte</a:t>
            </a:r>
          </a:p>
          <a:p>
            <a:pPr algn="r"/>
            <a:r>
              <a:rPr lang="es-ES" dirty="0"/>
              <a:t>AF02, Experto Profesional en Tecnologías y herramientas claves para la transformación digital en el sector del transporte, movilidad y logística</a:t>
            </a:r>
          </a:p>
          <a:p>
            <a:pPr algn="r"/>
            <a:r>
              <a:rPr lang="es-ES" dirty="0"/>
              <a:t>AF03, Experto Profesional en Digitalización sostenible en el sector transporte, movilidad, </a:t>
            </a:r>
            <a:r>
              <a:rPr lang="es-ES" sz="1600" b="0" dirty="0">
                <a:latin typeface="+mn-lt"/>
                <a:ea typeface="+mn-ea"/>
                <a:cs typeface="+mn-cs"/>
              </a:rPr>
              <a:t>logística e infraestructuras vinculadas. Automatización, marketing y aplicación</a:t>
            </a:r>
            <a:endParaRPr lang="es-ES" b="1" dirty="0"/>
          </a:p>
          <a:p>
            <a:pPr algn="r" rtl="0">
              <a:lnSpc>
                <a:spcPct val="80000"/>
              </a:lnSpc>
            </a:pPr>
            <a:r>
              <a:rPr lang="es-ES" dirty="0"/>
              <a:t>2023-2025 </a:t>
            </a:r>
          </a:p>
          <a:p>
            <a:pPr algn="r" rtl="0">
              <a:lnSpc>
                <a:spcPct val="80000"/>
              </a:lnSpc>
            </a:pPr>
            <a:r>
              <a:rPr lang="es-ES" dirty="0"/>
              <a:t>UNED – Ministerio de Transporte, Movilidad y Agenda Urbana </a:t>
            </a:r>
          </a:p>
        </p:txBody>
      </p:sp>
      <p:grpSp>
        <p:nvGrpSpPr>
          <p:cNvPr id="2" name="Grupo 1">
            <a:extLst>
              <a:ext uri="{FF2B5EF4-FFF2-40B4-BE49-F238E27FC236}">
                <a16:creationId xmlns:a16="http://schemas.microsoft.com/office/drawing/2014/main" id="{99C19203-54C1-7634-8B82-B15D59E02149}"/>
              </a:ext>
            </a:extLst>
          </p:cNvPr>
          <p:cNvGrpSpPr/>
          <p:nvPr/>
        </p:nvGrpSpPr>
        <p:grpSpPr>
          <a:xfrm>
            <a:off x="3508567" y="5804399"/>
            <a:ext cx="8515397" cy="662577"/>
            <a:chOff x="397445" y="1739745"/>
            <a:chExt cx="11298474" cy="913166"/>
          </a:xfrm>
        </p:grpSpPr>
        <p:pic>
          <p:nvPicPr>
            <p:cNvPr id="3" name="Imagen 2">
              <a:extLst>
                <a:ext uri="{FF2B5EF4-FFF2-40B4-BE49-F238E27FC236}">
                  <a16:creationId xmlns:a16="http://schemas.microsoft.com/office/drawing/2014/main" id="{2C937409-3588-59B8-01E4-535B627609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445" y="1750672"/>
              <a:ext cx="11298474" cy="897574"/>
            </a:xfrm>
            <a:prstGeom prst="rect">
              <a:avLst/>
            </a:prstGeom>
          </p:spPr>
        </p:pic>
        <p:sp>
          <p:nvSpPr>
            <p:cNvPr id="4" name="object 4" descr="Pie de página. Logotipo UNED" title="Pie de página. Logotipo UNED">
              <a:extLst>
                <a:ext uri="{FF2B5EF4-FFF2-40B4-BE49-F238E27FC236}">
                  <a16:creationId xmlns:a16="http://schemas.microsoft.com/office/drawing/2014/main" id="{3B6A2029-6489-F8AC-B18C-416A7CA07C31}"/>
                </a:ext>
              </a:extLst>
            </p:cNvPr>
            <p:cNvSpPr/>
            <p:nvPr userDrawn="1"/>
          </p:nvSpPr>
          <p:spPr>
            <a:xfrm>
              <a:off x="10744200" y="1739745"/>
              <a:ext cx="951719" cy="913166"/>
            </a:xfrm>
            <a:prstGeom prst="rect">
              <a:avLst/>
            </a:prstGeom>
            <a:blipFill>
              <a:blip r:embed="rId4" cstate="print"/>
              <a:stretch>
                <a:fillRect/>
              </a:stretch>
            </a:blipFill>
          </p:spPr>
          <p:txBody>
            <a:bodyPr wrap="square" lIns="0" tIns="0" rIns="0" bIns="0" rtlCol="0"/>
            <a:lstStyle/>
            <a:p>
              <a:endParaRPr/>
            </a:p>
          </p:txBody>
        </p:sp>
      </p:grpSp>
      <p:sp>
        <p:nvSpPr>
          <p:cNvPr id="12" name="Marcador de posición de número de diapositiva 5">
            <a:extLst>
              <a:ext uri="{FF2B5EF4-FFF2-40B4-BE49-F238E27FC236}">
                <a16:creationId xmlns:a16="http://schemas.microsoft.com/office/drawing/2014/main" id="{9ECF5312-8BCA-ED77-C9AF-22C6A08F5686}"/>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14</a:t>
            </a:fld>
            <a:endParaRPr lang="es-ES" dirty="0"/>
          </a:p>
        </p:txBody>
      </p:sp>
      <p:sp>
        <p:nvSpPr>
          <p:cNvPr id="6" name="Marcador de pie de página 4">
            <a:extLst>
              <a:ext uri="{FF2B5EF4-FFF2-40B4-BE49-F238E27FC236}">
                <a16:creationId xmlns:a16="http://schemas.microsoft.com/office/drawing/2014/main" id="{1AB0774D-B6F6-9002-42D3-C69C5FD633DA}"/>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MITMA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35654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3C9A17E8-397F-EDEE-DE20-3AD40E42542C}"/>
              </a:ext>
            </a:extLst>
          </p:cNvPr>
          <p:cNvSpPr>
            <a:spLocks noGrp="1"/>
          </p:cNvSpPr>
          <p:nvPr>
            <p:ph type="title"/>
          </p:nvPr>
        </p:nvSpPr>
        <p:spPr>
          <a:xfrm>
            <a:off x="964023" y="879063"/>
            <a:ext cx="4941477" cy="610863"/>
          </a:xfrm>
        </p:spPr>
        <p:txBody>
          <a:bodyPr rtlCol="0"/>
          <a:lstStyle/>
          <a:p>
            <a:pPr rtl="0"/>
            <a:r>
              <a:rPr lang="es-ES" dirty="0">
                <a:solidFill>
                  <a:schemeClr val="tx2"/>
                </a:solidFill>
              </a:rPr>
              <a:t>Presentación</a:t>
            </a:r>
          </a:p>
        </p:txBody>
      </p:sp>
      <p:sp>
        <p:nvSpPr>
          <p:cNvPr id="17" name="Marcador de texto 3">
            <a:extLst>
              <a:ext uri="{FF2B5EF4-FFF2-40B4-BE49-F238E27FC236}">
                <a16:creationId xmlns:a16="http://schemas.microsoft.com/office/drawing/2014/main" id="{2B2220D2-68BD-5A39-9BB9-8EFB91524E47}"/>
              </a:ext>
            </a:extLst>
          </p:cNvPr>
          <p:cNvSpPr>
            <a:spLocks noGrp="1"/>
          </p:cNvSpPr>
          <p:nvPr>
            <p:ph type="body" sz="quarter" idx="14"/>
          </p:nvPr>
        </p:nvSpPr>
        <p:spPr>
          <a:xfrm>
            <a:off x="952500" y="2209800"/>
            <a:ext cx="2133600" cy="205837"/>
          </a:xfrm>
        </p:spPr>
        <p:txBody>
          <a:bodyPr rtlCol="0"/>
          <a:lstStyle/>
          <a:p>
            <a:pPr rtl="0"/>
            <a:r>
              <a:rPr lang="es-ES" dirty="0"/>
              <a:t>01. Introducción y Objetivos</a:t>
            </a:r>
          </a:p>
        </p:txBody>
      </p:sp>
      <p:sp>
        <p:nvSpPr>
          <p:cNvPr id="19" name="Marcador de texto 5">
            <a:extLst>
              <a:ext uri="{FF2B5EF4-FFF2-40B4-BE49-F238E27FC236}">
                <a16:creationId xmlns:a16="http://schemas.microsoft.com/office/drawing/2014/main" id="{98727379-3476-2763-1781-19B68943618C}"/>
              </a:ext>
            </a:extLst>
          </p:cNvPr>
          <p:cNvSpPr>
            <a:spLocks noGrp="1"/>
          </p:cNvSpPr>
          <p:nvPr>
            <p:ph type="body" sz="quarter" idx="16"/>
          </p:nvPr>
        </p:nvSpPr>
        <p:spPr>
          <a:xfrm>
            <a:off x="3663042" y="2209800"/>
            <a:ext cx="2128157" cy="205837"/>
          </a:xfrm>
        </p:spPr>
        <p:txBody>
          <a:bodyPr rtlCol="0"/>
          <a:lstStyle/>
          <a:p>
            <a:pPr rtl="0"/>
            <a:r>
              <a:rPr lang="es-ES" dirty="0"/>
              <a:t>02. Destinatarios y Acceso</a:t>
            </a:r>
          </a:p>
        </p:txBody>
      </p:sp>
      <p:sp>
        <p:nvSpPr>
          <p:cNvPr id="21" name="Marcador de texto 7">
            <a:extLst>
              <a:ext uri="{FF2B5EF4-FFF2-40B4-BE49-F238E27FC236}">
                <a16:creationId xmlns:a16="http://schemas.microsoft.com/office/drawing/2014/main" id="{918EC13D-522A-4C7B-AFCB-6C43701D3983}"/>
              </a:ext>
            </a:extLst>
          </p:cNvPr>
          <p:cNvSpPr>
            <a:spLocks noGrp="1"/>
          </p:cNvSpPr>
          <p:nvPr>
            <p:ph type="body" sz="quarter" idx="20"/>
          </p:nvPr>
        </p:nvSpPr>
        <p:spPr>
          <a:xfrm>
            <a:off x="952500" y="4522803"/>
            <a:ext cx="2317474" cy="205837"/>
          </a:xfrm>
        </p:spPr>
        <p:txBody>
          <a:bodyPr rtlCol="0"/>
          <a:lstStyle/>
          <a:p>
            <a:pPr rtl="0"/>
            <a:r>
              <a:rPr lang="es-ES" dirty="0"/>
              <a:t>03. Escala de Tiempos y Contenidos</a:t>
            </a:r>
          </a:p>
        </p:txBody>
      </p:sp>
      <p:sp>
        <p:nvSpPr>
          <p:cNvPr id="23" name="Marcador de texto 9">
            <a:extLst>
              <a:ext uri="{FF2B5EF4-FFF2-40B4-BE49-F238E27FC236}">
                <a16:creationId xmlns:a16="http://schemas.microsoft.com/office/drawing/2014/main" id="{69E86D87-9C44-A30F-AA71-D9CFBE9D5619}"/>
              </a:ext>
            </a:extLst>
          </p:cNvPr>
          <p:cNvSpPr>
            <a:spLocks noGrp="1"/>
          </p:cNvSpPr>
          <p:nvPr>
            <p:ph type="body" sz="quarter" idx="22"/>
          </p:nvPr>
        </p:nvSpPr>
        <p:spPr>
          <a:xfrm>
            <a:off x="3663041" y="4522803"/>
            <a:ext cx="2538975" cy="205837"/>
          </a:xfrm>
        </p:spPr>
        <p:txBody>
          <a:bodyPr rtlCol="0"/>
          <a:lstStyle/>
          <a:p>
            <a:pPr rtl="0"/>
            <a:r>
              <a:rPr lang="es-ES" dirty="0"/>
              <a:t>04. Metodología, Actividades,  Materiales y Evaluación</a:t>
            </a:r>
          </a:p>
        </p:txBody>
      </p:sp>
      <p:sp>
        <p:nvSpPr>
          <p:cNvPr id="24" name="Marcador de texto 11">
            <a:extLst>
              <a:ext uri="{FF2B5EF4-FFF2-40B4-BE49-F238E27FC236}">
                <a16:creationId xmlns:a16="http://schemas.microsoft.com/office/drawing/2014/main" id="{ED971495-10C4-9EC8-96BF-CB7E068B2922}"/>
              </a:ext>
            </a:extLst>
          </p:cNvPr>
          <p:cNvSpPr>
            <a:spLocks noGrp="1"/>
          </p:cNvSpPr>
          <p:nvPr>
            <p:ph type="body" sz="quarter" idx="23"/>
          </p:nvPr>
        </p:nvSpPr>
        <p:spPr>
          <a:xfrm>
            <a:off x="6367054" y="4522803"/>
            <a:ext cx="2129245" cy="774754"/>
          </a:xfrm>
        </p:spPr>
        <p:txBody>
          <a:bodyPr rtlCol="0">
            <a:normAutofit/>
          </a:bodyPr>
          <a:lstStyle/>
          <a:p>
            <a:pPr rtl="0"/>
            <a:r>
              <a:rPr lang="es-ES" sz="1800" dirty="0">
                <a:solidFill>
                  <a:schemeClr val="tx2"/>
                </a:solidFill>
                <a:latin typeface="+mj-lt"/>
              </a:rPr>
              <a:t>05. Resumen y Equipo Docente</a:t>
            </a:r>
          </a:p>
        </p:txBody>
      </p:sp>
      <p:sp>
        <p:nvSpPr>
          <p:cNvPr id="2" name="Marcador de pie de página 4">
            <a:extLst>
              <a:ext uri="{FF2B5EF4-FFF2-40B4-BE49-F238E27FC236}">
                <a16:creationId xmlns:a16="http://schemas.microsoft.com/office/drawing/2014/main" id="{489FD7A5-B6D2-5F87-431A-FF6D41C446C4}"/>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MITMA / Capacitación digital y sostenibilidad en el ámbito del transporte y la movilidad</a:t>
            </a:r>
          </a:p>
          <a:p>
            <a:pPr marL="0" lvl="4"/>
            <a:endParaRPr lang="es-ES" sz="1100" dirty="0"/>
          </a:p>
        </p:txBody>
      </p:sp>
      <p:sp>
        <p:nvSpPr>
          <p:cNvPr id="3" name="Marcador de posición de número de diapositiva 5">
            <a:extLst>
              <a:ext uri="{FF2B5EF4-FFF2-40B4-BE49-F238E27FC236}">
                <a16:creationId xmlns:a16="http://schemas.microsoft.com/office/drawing/2014/main" id="{32EDCF1A-3A1F-C4A9-2601-99CECEF0E8A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2</a:t>
            </a:fld>
            <a:endParaRPr lang="es-ES" dirty="0"/>
          </a:p>
        </p:txBody>
      </p:sp>
    </p:spTree>
    <p:extLst>
      <p:ext uri="{BB962C8B-B14F-4D97-AF65-F5344CB8AC3E}">
        <p14:creationId xmlns:p14="http://schemas.microsoft.com/office/powerpoint/2010/main" val="133123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52" descr="Bombillas colgantes">
            <a:extLst>
              <a:ext uri="{FF2B5EF4-FFF2-40B4-BE49-F238E27FC236}">
                <a16:creationId xmlns:a16="http://schemas.microsoft.com/office/drawing/2014/main" id="{7AC23DC3-B757-8D9B-65A2-635CC62AAF7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 r="10"/>
          <a:stretch/>
        </p:blipFill>
        <p:spPr>
          <a:xfrm>
            <a:off x="6095998" y="69575"/>
            <a:ext cx="6096000" cy="5551984"/>
          </a:xfrm>
        </p:spPr>
      </p:pic>
      <p:sp>
        <p:nvSpPr>
          <p:cNvPr id="8" name="Título 2">
            <a:extLst>
              <a:ext uri="{FF2B5EF4-FFF2-40B4-BE49-F238E27FC236}">
                <a16:creationId xmlns:a16="http://schemas.microsoft.com/office/drawing/2014/main" id="{91A4ED5C-A6B9-5D6B-AC03-0EC9D49890C4}"/>
              </a:ext>
            </a:extLst>
          </p:cNvPr>
          <p:cNvSpPr>
            <a:spLocks noGrp="1"/>
          </p:cNvSpPr>
          <p:nvPr>
            <p:ph type="title"/>
          </p:nvPr>
        </p:nvSpPr>
        <p:spPr>
          <a:xfrm>
            <a:off x="964023" y="879063"/>
            <a:ext cx="4941477" cy="610863"/>
          </a:xfrm>
        </p:spPr>
        <p:txBody>
          <a:bodyPr rtlCol="0">
            <a:normAutofit/>
          </a:bodyPr>
          <a:lstStyle/>
          <a:p>
            <a:pPr rtl="0"/>
            <a:r>
              <a:rPr lang="es-ES" dirty="0"/>
              <a:t>Introducción</a:t>
            </a:r>
          </a:p>
        </p:txBody>
      </p:sp>
      <p:sp>
        <p:nvSpPr>
          <p:cNvPr id="9" name="Marcador de texto 3">
            <a:extLst>
              <a:ext uri="{FF2B5EF4-FFF2-40B4-BE49-F238E27FC236}">
                <a16:creationId xmlns:a16="http://schemas.microsoft.com/office/drawing/2014/main" id="{3BF86E59-DFDB-5874-C391-55490B3AD31D}"/>
              </a:ext>
            </a:extLst>
          </p:cNvPr>
          <p:cNvSpPr>
            <a:spLocks noGrp="1"/>
          </p:cNvSpPr>
          <p:nvPr>
            <p:ph type="body" sz="quarter" idx="11"/>
          </p:nvPr>
        </p:nvSpPr>
        <p:spPr>
          <a:xfrm>
            <a:off x="329576" y="2020648"/>
            <a:ext cx="5575924" cy="2977499"/>
          </a:xfrm>
        </p:spPr>
        <p:txBody>
          <a:bodyPr rtlCol="0"/>
          <a:lstStyle/>
          <a:p>
            <a:pPr rtl="0">
              <a:spcBef>
                <a:spcPts val="0"/>
              </a:spcBef>
            </a:pPr>
            <a:r>
              <a:rPr lang="es-ES" sz="1800" dirty="0">
                <a:solidFill>
                  <a:srgbClr val="002060"/>
                </a:solidFill>
                <a:latin typeface="QlassikMedium"/>
              </a:rPr>
              <a:t>DIPLOMA DE EXPERTOS PROFESIONALES (15 créditos, 325 horas de teoría, 50 horas de práctica), con una dedicación cada uno de 15 créditos ECTS (</a:t>
            </a:r>
            <a:r>
              <a:rPr lang="es-ES" sz="1800" i="1" dirty="0" err="1">
                <a:solidFill>
                  <a:srgbClr val="002060"/>
                </a:solidFill>
                <a:latin typeface="QlassikMedium"/>
              </a:rPr>
              <a:t>European</a:t>
            </a:r>
            <a:r>
              <a:rPr lang="es-ES" sz="1800" i="1" dirty="0">
                <a:solidFill>
                  <a:srgbClr val="002060"/>
                </a:solidFill>
                <a:latin typeface="QlassikMedium"/>
              </a:rPr>
              <a:t> </a:t>
            </a:r>
            <a:r>
              <a:rPr lang="es-ES" sz="1800" i="1" dirty="0" err="1">
                <a:solidFill>
                  <a:srgbClr val="002060"/>
                </a:solidFill>
                <a:latin typeface="QlassikMedium"/>
              </a:rPr>
              <a:t>Credit</a:t>
            </a:r>
            <a:r>
              <a:rPr lang="es-ES" sz="1800" i="1" dirty="0">
                <a:solidFill>
                  <a:srgbClr val="002060"/>
                </a:solidFill>
                <a:latin typeface="QlassikMedium"/>
              </a:rPr>
              <a:t> Transfer </a:t>
            </a:r>
            <a:r>
              <a:rPr lang="es-ES" sz="1800" i="1" dirty="0" err="1">
                <a:solidFill>
                  <a:srgbClr val="002060"/>
                </a:solidFill>
                <a:latin typeface="QlassikMedium"/>
              </a:rPr>
              <a:t>Systems</a:t>
            </a:r>
            <a:r>
              <a:rPr lang="es-ES" sz="1800" dirty="0">
                <a:solidFill>
                  <a:srgbClr val="002060"/>
                </a:solidFill>
                <a:latin typeface="QlassikMedium"/>
              </a:rPr>
              <a:t>) que son equivalentes a 375 horas de trabajo por el estudiante</a:t>
            </a:r>
          </a:p>
          <a:p>
            <a:pPr algn="l">
              <a:spcBef>
                <a:spcPts val="0"/>
              </a:spcBef>
            </a:pPr>
            <a:r>
              <a:rPr lang="es-ES" sz="1800" dirty="0">
                <a:solidFill>
                  <a:srgbClr val="002060"/>
                </a:solidFill>
                <a:latin typeface="QlassikMedium"/>
              </a:rPr>
              <a:t>Se recomienda por ello en cada uno de una dedicación semanal media comprendida entre las 15 y 25 horas de estudio, con un refuerzo adicional los fines de semana donde se realiza la evaluación de cada submódulo (semana), y en la decimoquinta y última semana del curso donde se realizará la evaluación final, donde se incluye la recuperación final (si es necesaria) de las Pruebas de Evaluación Continua de cada uno de los 14 submódulos previos (semanas) y la entrega del Trabajo Final del </a:t>
            </a:r>
            <a:r>
              <a:rPr lang="es-ES" sz="1800" b="0" i="0" u="none" strike="noStrike" baseline="0" dirty="0">
                <a:solidFill>
                  <a:srgbClr val="002060"/>
                </a:solidFill>
                <a:latin typeface="QlassikMedium"/>
              </a:rPr>
              <a:t>curso</a:t>
            </a:r>
          </a:p>
        </p:txBody>
      </p:sp>
      <p:sp>
        <p:nvSpPr>
          <p:cNvPr id="3" name="Marcador de posición de número de diapositiva 5">
            <a:extLst>
              <a:ext uri="{FF2B5EF4-FFF2-40B4-BE49-F238E27FC236}">
                <a16:creationId xmlns:a16="http://schemas.microsoft.com/office/drawing/2014/main" id="{1C40CB68-04A5-0445-469F-C624955C3A6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3</a:t>
            </a:fld>
            <a:endParaRPr lang="es-ES" dirty="0"/>
          </a:p>
        </p:txBody>
      </p:sp>
      <p:sp>
        <p:nvSpPr>
          <p:cNvPr id="4" name="Marcador de pie de página 4">
            <a:extLst>
              <a:ext uri="{FF2B5EF4-FFF2-40B4-BE49-F238E27FC236}">
                <a16:creationId xmlns:a16="http://schemas.microsoft.com/office/drawing/2014/main" id="{A61A02E6-C573-DFF0-D7EF-4F854405264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MITMA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311931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59F0D49-9C65-102C-8930-1599D8105A0E}"/>
              </a:ext>
            </a:extLst>
          </p:cNvPr>
          <p:cNvSpPr>
            <a:spLocks noGrp="1"/>
          </p:cNvSpPr>
          <p:nvPr>
            <p:ph type="title" idx="4294967295"/>
          </p:nvPr>
        </p:nvSpPr>
        <p:spPr>
          <a:xfrm>
            <a:off x="815010" y="1590262"/>
            <a:ext cx="6758608" cy="4176210"/>
          </a:xfrm>
        </p:spPr>
        <p:txBody>
          <a:bodyPr rtlCol="0">
            <a:noAutofit/>
          </a:bodyPr>
          <a:lstStyle/>
          <a:p>
            <a:pPr algn="l"/>
            <a:r>
              <a:rPr lang="es-ES" sz="2000" b="0" dirty="0">
                <a:solidFill>
                  <a:srgbClr val="002060"/>
                </a:solidFill>
              </a:rPr>
              <a:t>Subvención para el desarrollo por la UNED de cursos de Expertos Profesionales del Ministerio de Transporte, Movilidad y Agenda Urbana (Secretaría General de Transportes y Movilidad) dentro de su convocatoria en 2022 para la realización de cursos de formación para la capacitación digital y sostenibilidad en el ámbito del transporte y la movilidad, en el marco del Plan de Recuperación, Transformación y Resiliencia, financiado por la Unión Europea - Next </a:t>
            </a:r>
            <a:r>
              <a:rPr lang="es-ES" sz="2000" b="0" dirty="0" err="1">
                <a:solidFill>
                  <a:srgbClr val="002060"/>
                </a:solidFill>
              </a:rPr>
              <a:t>Generation</a:t>
            </a:r>
            <a:r>
              <a:rPr lang="es-ES" sz="2000" b="0" dirty="0">
                <a:solidFill>
                  <a:srgbClr val="002060"/>
                </a:solidFill>
              </a:rPr>
              <a:t> EU, se orienta a la formación para </a:t>
            </a:r>
            <a:r>
              <a:rPr lang="es-ES" sz="2000" b="0" dirty="0" err="1">
                <a:solidFill>
                  <a:srgbClr val="002060"/>
                </a:solidFill>
              </a:rPr>
              <a:t>PYMEs</a:t>
            </a:r>
            <a:r>
              <a:rPr lang="es-ES" sz="2000" b="0" dirty="0">
                <a:solidFill>
                  <a:srgbClr val="002060"/>
                </a:solidFill>
              </a:rPr>
              <a:t> de sectores específicos: movilidad, turismo, economía circular, entre otros, así como para la formación de personas desempleadas y de personas trabajadoras</a:t>
            </a:r>
            <a:endParaRPr lang="es-ES" sz="2000" dirty="0">
              <a:solidFill>
                <a:srgbClr val="002060"/>
              </a:solidFill>
            </a:endParaRPr>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4</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Objetivos (I)</a:t>
            </a:r>
          </a:p>
        </p:txBody>
      </p:sp>
      <p:sp>
        <p:nvSpPr>
          <p:cNvPr id="3" name="Marcador de pie de página 4">
            <a:extLst>
              <a:ext uri="{FF2B5EF4-FFF2-40B4-BE49-F238E27FC236}">
                <a16:creationId xmlns:a16="http://schemas.microsoft.com/office/drawing/2014/main" id="{ED125589-B298-B072-90AF-5E8F4D42BACB}"/>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MITMA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50385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5</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Objetivos (y II)</a:t>
            </a:r>
          </a:p>
        </p:txBody>
      </p:sp>
      <p:sp>
        <p:nvSpPr>
          <p:cNvPr id="3" name="Marcador de pie de página 4">
            <a:extLst>
              <a:ext uri="{FF2B5EF4-FFF2-40B4-BE49-F238E27FC236}">
                <a16:creationId xmlns:a16="http://schemas.microsoft.com/office/drawing/2014/main" id="{ED125589-B298-B072-90AF-5E8F4D42BACB}"/>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MITMA / Capacitación digital y sostenibilidad en el ámbito del transporte y la movilidad</a:t>
            </a:r>
          </a:p>
          <a:p>
            <a:pPr marL="0" lvl="4"/>
            <a:endParaRPr lang="es-ES" sz="1100" dirty="0"/>
          </a:p>
        </p:txBody>
      </p:sp>
      <p:sp>
        <p:nvSpPr>
          <p:cNvPr id="2" name="Marcador de texto 2">
            <a:extLst>
              <a:ext uri="{FF2B5EF4-FFF2-40B4-BE49-F238E27FC236}">
                <a16:creationId xmlns:a16="http://schemas.microsoft.com/office/drawing/2014/main" id="{E3F122C7-5BEE-AB06-1E61-CF27630C0B96}"/>
              </a:ext>
            </a:extLst>
          </p:cNvPr>
          <p:cNvSpPr>
            <a:spLocks noGrp="1"/>
          </p:cNvSpPr>
          <p:nvPr>
            <p:ph idx="1"/>
          </p:nvPr>
        </p:nvSpPr>
        <p:spPr>
          <a:xfrm>
            <a:off x="437322" y="1580321"/>
            <a:ext cx="11317355" cy="4273827"/>
          </a:xfrm>
          <a:prstGeom prst="rect">
            <a:avLst/>
          </a:prstGeom>
        </p:spPr>
        <p:txBody>
          <a:bodyPr vert="horz" lIns="91440" tIns="45720" rIns="91440" bIns="45720" rtlCol="0">
            <a:normAutofit fontScale="92500" lnSpcReduction="10000"/>
          </a:bodyPr>
          <a:lstStyle/>
          <a:p>
            <a:pPr marL="0" indent="0">
              <a:buNone/>
            </a:pPr>
            <a:r>
              <a:rPr lang="es-ES" sz="2600" dirty="0">
                <a:solidFill>
                  <a:srgbClr val="002060"/>
                </a:solidFill>
              </a:rPr>
              <a:t>El principal objetivo que se persigue con estos cursos es: </a:t>
            </a:r>
          </a:p>
          <a:p>
            <a:pPr algn="l"/>
            <a:r>
              <a:rPr lang="es-ES" sz="2200" dirty="0">
                <a:solidFill>
                  <a:srgbClr val="002060"/>
                </a:solidFill>
              </a:rPr>
              <a:t>AF01, Experto Profesional en Competencias digitales para el sector de la movilidad y transporte</a:t>
            </a:r>
          </a:p>
          <a:p>
            <a:pPr lvl="1"/>
            <a:r>
              <a:rPr lang="es-ES" sz="1900" dirty="0">
                <a:solidFill>
                  <a:srgbClr val="002060"/>
                </a:solidFill>
              </a:rPr>
              <a:t>atraer a estudiantes y profesionales al sector del transporte y la movilidad, un sector en pleno auge, que requiere de personal cualificado y que se enfrenta a varios retos en los próximos años</a:t>
            </a:r>
          </a:p>
          <a:p>
            <a:pPr algn="l"/>
            <a:r>
              <a:rPr lang="es-ES" sz="2200" dirty="0">
                <a:solidFill>
                  <a:srgbClr val="002060"/>
                </a:solidFill>
              </a:rPr>
              <a:t>AF02, Experto Profesional en Tecnologías y herramientas claves para la transformación digital en el sector del transporte, movilidad y logística</a:t>
            </a:r>
          </a:p>
          <a:p>
            <a:pPr lvl="1"/>
            <a:r>
              <a:rPr lang="es-ES" sz="1900" dirty="0">
                <a:solidFill>
                  <a:srgbClr val="002060"/>
                </a:solidFill>
              </a:rPr>
              <a:t>especializar profesionales que estén preparados para ser líderes del sector del transporte, la movilidad, la logística y las infraestructuras vinculadas, que requiere de conocimientos sólidos con base tecnológica</a:t>
            </a:r>
          </a:p>
          <a:p>
            <a:pPr algn="l"/>
            <a:r>
              <a:rPr lang="es-ES" sz="2200" dirty="0">
                <a:solidFill>
                  <a:srgbClr val="002060"/>
                </a:solidFill>
              </a:rPr>
              <a:t>AF03, Experto Profesional en Digitalización sostenible en el sector transporte, movilidad, logística e infraestructuras vinculadas. Automatización, marketing y aplicación</a:t>
            </a:r>
          </a:p>
          <a:p>
            <a:pPr lvl="1"/>
            <a:r>
              <a:rPr lang="es-ES" sz="1900" dirty="0">
                <a:solidFill>
                  <a:srgbClr val="002060"/>
                </a:solidFill>
              </a:rPr>
              <a:t>especializar profesionales que, posteriormente, puedan aplicar sus conocimientos en zonas o áreas donde el transporte de mercancías y la logística es un aspecto muy relevante. Y en áreas donde existen grandes fábricas de materias primas que se están automatizando y donde una digitalización sostenible es vital para continuar con su economía local así como en zonas rurales</a:t>
            </a:r>
          </a:p>
        </p:txBody>
      </p:sp>
    </p:spTree>
    <p:extLst>
      <p:ext uri="{BB962C8B-B14F-4D97-AF65-F5344CB8AC3E}">
        <p14:creationId xmlns:p14="http://schemas.microsoft.com/office/powerpoint/2010/main" val="23028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6</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Destinatarios y Acceso</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698830" y="1580321"/>
            <a:ext cx="11055847" cy="5088835"/>
          </a:xfrm>
          <a:prstGeom prst="rect">
            <a:avLst/>
          </a:prstGeom>
        </p:spPr>
        <p:txBody>
          <a:bodyPr vert="horz" lIns="91440" tIns="45720" rIns="91440" bIns="45720" rtlCol="0">
            <a:normAutofit/>
          </a:bodyPr>
          <a:lstStyle/>
          <a:p>
            <a:pPr>
              <a:buFont typeface="Wingdings" panose="05000000000000000000" pitchFamily="2" charset="2"/>
              <a:buChar char="§"/>
            </a:pPr>
            <a:r>
              <a:rPr lang="es-ES" sz="2000" b="0" dirty="0">
                <a:solidFill>
                  <a:srgbClr val="002060"/>
                </a:solidFill>
                <a:latin typeface="+mn-lt"/>
                <a:ea typeface="+mn-ea"/>
                <a:cs typeface="+mn-cs"/>
              </a:rPr>
              <a:t>Los</a:t>
            </a:r>
            <a:r>
              <a:rPr lang="es-ES" sz="2000" b="0" dirty="0">
                <a:solidFill>
                  <a:srgbClr val="002060"/>
                </a:solidFill>
              </a:rPr>
              <a:t> </a:t>
            </a:r>
            <a:r>
              <a:rPr lang="es-ES" sz="2000" dirty="0">
                <a:solidFill>
                  <a:srgbClr val="002060"/>
                </a:solidFill>
              </a:rPr>
              <a:t>cursos están destinados a aquellas personas que quieran mejorar sus conocimientos y capacidades personales así como potenciar su carrera profesional con la capacitación digital y sostenibilidad en el ámbito del transporte y la movilidad dentro de este programa subvencionado por la Secretaría General de Transportes y Movilidad del Ministerio de Transporte, Movilidad y Agenda Urbana </a:t>
            </a:r>
          </a:p>
          <a:p>
            <a:pPr algn="l"/>
            <a:r>
              <a:rPr lang="es-ES" sz="2000" b="0" dirty="0">
                <a:solidFill>
                  <a:srgbClr val="002060"/>
                </a:solidFill>
              </a:rPr>
              <a:t>Dentro de la selección de los estudiantes para el curso se tendrá en cuenta su </a:t>
            </a:r>
            <a:r>
              <a:rPr lang="es-ES" sz="2000" b="0" dirty="0" err="1">
                <a:solidFill>
                  <a:srgbClr val="002060"/>
                </a:solidFill>
              </a:rPr>
              <a:t>curriculum</a:t>
            </a:r>
            <a:r>
              <a:rPr lang="es-ES" sz="2000" b="0" dirty="0">
                <a:solidFill>
                  <a:srgbClr val="002060"/>
                </a:solidFill>
              </a:rPr>
              <a:t> vitae y formación, su experiencia laboral y profesional, su estado actual de empleo </a:t>
            </a:r>
            <a:r>
              <a:rPr lang="es-ES" sz="2000" dirty="0">
                <a:solidFill>
                  <a:srgbClr val="002060"/>
                </a:solidFill>
              </a:rPr>
              <a:t>y su zona de residencia para maximizar el impacto del curso en ella así como el interés que demuestre el estudiante en la finalización del curso de forma satisfactoria</a:t>
            </a:r>
          </a:p>
          <a:p>
            <a:pPr>
              <a:buFont typeface="Wingdings" panose="05000000000000000000" pitchFamily="2" charset="2"/>
              <a:buChar char="§"/>
            </a:pPr>
            <a:r>
              <a:rPr lang="es-ES" sz="2000" b="0" dirty="0">
                <a:solidFill>
                  <a:srgbClr val="002060"/>
                </a:solidFill>
              </a:rPr>
              <a:t>Para el acceso a este curso no se requiere ninguna formación previa, debiendo ser mayores de edad las personas que soliciten la preinscripción al mismo, y ser ciudadanos de un Estado miembro de la Unión Europea o de otro Estado parte en el Acuerdo sobre el Espacio Económico Europeo y de Suiza, así como sus familiares recogidos en el artículo 2 y 2 bis del Real Decreto 240/2007, de 16 de febrero, o tener autorización para permanecer o residir en territorio español</a:t>
            </a:r>
            <a:endParaRPr lang="es-ES" sz="2000" noProof="0" dirty="0"/>
          </a:p>
        </p:txBody>
      </p:sp>
      <p:sp>
        <p:nvSpPr>
          <p:cNvPr id="4" name="Marcador de pie de página 4">
            <a:extLst>
              <a:ext uri="{FF2B5EF4-FFF2-40B4-BE49-F238E27FC236}">
                <a16:creationId xmlns:a16="http://schemas.microsoft.com/office/drawing/2014/main" id="{BD413382-9B9C-F6D6-3A9A-D856983CDEEF}"/>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MITMA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413811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4748692-0C0F-F47C-D709-6E7E33101100}"/>
              </a:ext>
            </a:extLst>
          </p:cNvPr>
          <p:cNvSpPr>
            <a:spLocks noGrp="1"/>
          </p:cNvSpPr>
          <p:nvPr>
            <p:ph type="title"/>
          </p:nvPr>
        </p:nvSpPr>
        <p:spPr>
          <a:xfrm>
            <a:off x="964023" y="879063"/>
            <a:ext cx="4941477" cy="610863"/>
          </a:xfrm>
        </p:spPr>
        <p:txBody>
          <a:bodyPr/>
          <a:lstStyle/>
          <a:p>
            <a:r>
              <a:rPr lang="es-ES" dirty="0"/>
              <a:t>Escala de tiempo</a:t>
            </a:r>
          </a:p>
        </p:txBody>
      </p:sp>
      <p:sp>
        <p:nvSpPr>
          <p:cNvPr id="14" name="Marcador de texto 2">
            <a:extLst>
              <a:ext uri="{FF2B5EF4-FFF2-40B4-BE49-F238E27FC236}">
                <a16:creationId xmlns:a16="http://schemas.microsoft.com/office/drawing/2014/main" id="{2879ED75-DC18-33D6-25A9-85BCBBC61B03}"/>
              </a:ext>
            </a:extLst>
          </p:cNvPr>
          <p:cNvSpPr>
            <a:spLocks noGrp="1"/>
          </p:cNvSpPr>
          <p:nvPr>
            <p:ph type="body" sz="quarter" idx="12"/>
          </p:nvPr>
        </p:nvSpPr>
        <p:spPr>
          <a:xfrm>
            <a:off x="1296955" y="2825236"/>
            <a:ext cx="3304862" cy="369332"/>
          </a:xfrm>
        </p:spPr>
        <p:txBody>
          <a:bodyPr/>
          <a:lstStyle/>
          <a:p>
            <a:r>
              <a:rPr lang="es-ES" sz="1800" dirty="0">
                <a:solidFill>
                  <a:srgbClr val="002060"/>
                </a:solidFill>
                <a:cs typeface="Arial" panose="020B0604020202020204" pitchFamily="34" charset="0"/>
              </a:rPr>
              <a:t>Arranque y organización de actividades del curso, preinscripción y matrícula de estudiantes</a:t>
            </a:r>
          </a:p>
          <a:p>
            <a:endParaRPr lang="es-ES" dirty="0">
              <a:solidFill>
                <a:srgbClr val="002060"/>
              </a:solidFill>
              <a:cs typeface="Arial" panose="020B0604020202020204" pitchFamily="34" charset="0"/>
            </a:endParaRPr>
          </a:p>
        </p:txBody>
      </p:sp>
      <p:sp>
        <p:nvSpPr>
          <p:cNvPr id="15" name="Marcador de texto 3">
            <a:extLst>
              <a:ext uri="{FF2B5EF4-FFF2-40B4-BE49-F238E27FC236}">
                <a16:creationId xmlns:a16="http://schemas.microsoft.com/office/drawing/2014/main" id="{FCABF000-4F37-3987-0FCD-AB2AC329E321}"/>
              </a:ext>
            </a:extLst>
          </p:cNvPr>
          <p:cNvSpPr>
            <a:spLocks noGrp="1"/>
          </p:cNvSpPr>
          <p:nvPr>
            <p:ph type="body" sz="quarter" idx="11"/>
          </p:nvPr>
        </p:nvSpPr>
        <p:spPr>
          <a:xfrm>
            <a:off x="1296955" y="2459066"/>
            <a:ext cx="3304862" cy="186587"/>
          </a:xfrm>
        </p:spPr>
        <p:txBody>
          <a:bodyPr/>
          <a:lstStyle/>
          <a:p>
            <a:r>
              <a:rPr lang="es-ES" sz="2400" dirty="0">
                <a:solidFill>
                  <a:srgbClr val="002060"/>
                </a:solidFill>
              </a:rPr>
              <a:t>2023 Arranque</a:t>
            </a:r>
          </a:p>
        </p:txBody>
      </p:sp>
      <p:sp>
        <p:nvSpPr>
          <p:cNvPr id="16" name="Marcador de texto 4">
            <a:extLst>
              <a:ext uri="{FF2B5EF4-FFF2-40B4-BE49-F238E27FC236}">
                <a16:creationId xmlns:a16="http://schemas.microsoft.com/office/drawing/2014/main" id="{67672301-863E-52B0-5A0A-FC07585590C9}"/>
              </a:ext>
            </a:extLst>
          </p:cNvPr>
          <p:cNvSpPr>
            <a:spLocks noGrp="1"/>
          </p:cNvSpPr>
          <p:nvPr>
            <p:ph type="body" sz="quarter" idx="30"/>
          </p:nvPr>
        </p:nvSpPr>
        <p:spPr>
          <a:xfrm>
            <a:off x="1981928" y="4776752"/>
            <a:ext cx="4190272" cy="369332"/>
          </a:xfrm>
        </p:spPr>
        <p:txBody>
          <a:bodyPr/>
          <a:lstStyle/>
          <a:p>
            <a:pPr algn="l"/>
            <a:r>
              <a:rPr lang="es-ES" sz="1800" b="0" i="0" u="none" strike="noStrike" baseline="0" dirty="0">
                <a:solidFill>
                  <a:srgbClr val="002060"/>
                </a:solidFill>
              </a:rPr>
              <a:t>Impartición del curso a distancia (online), 3 meses (15 semanas), entre el 26 de Febrero de 2024 </a:t>
            </a:r>
            <a:r>
              <a:rPr lang="es-ES" sz="1800" dirty="0">
                <a:solidFill>
                  <a:srgbClr val="002060"/>
                </a:solidFill>
              </a:rPr>
              <a:t>y el 16 de Junio de 2024 (Semana Santa 25/03/2024)</a:t>
            </a:r>
          </a:p>
        </p:txBody>
      </p:sp>
      <p:sp>
        <p:nvSpPr>
          <p:cNvPr id="17" name="Marcador de texto 5">
            <a:extLst>
              <a:ext uri="{FF2B5EF4-FFF2-40B4-BE49-F238E27FC236}">
                <a16:creationId xmlns:a16="http://schemas.microsoft.com/office/drawing/2014/main" id="{E1E31679-0AEC-C78C-EE25-350078F4B6AF}"/>
              </a:ext>
            </a:extLst>
          </p:cNvPr>
          <p:cNvSpPr>
            <a:spLocks noGrp="1"/>
          </p:cNvSpPr>
          <p:nvPr>
            <p:ph type="body" sz="quarter" idx="31"/>
          </p:nvPr>
        </p:nvSpPr>
        <p:spPr>
          <a:xfrm>
            <a:off x="1981928" y="4148829"/>
            <a:ext cx="4689611" cy="186587"/>
          </a:xfrm>
        </p:spPr>
        <p:txBody>
          <a:bodyPr/>
          <a:lstStyle/>
          <a:p>
            <a:r>
              <a:rPr lang="es-ES" sz="2000" dirty="0">
                <a:solidFill>
                  <a:srgbClr val="002060"/>
                </a:solidFill>
              </a:rPr>
              <a:t>2024 AF01 e1. Febrero – Junio          2024 AF02 e1. Febrero – Junio </a:t>
            </a:r>
          </a:p>
          <a:p>
            <a:endParaRPr lang="es-ES" sz="2000" dirty="0">
              <a:solidFill>
                <a:srgbClr val="002060"/>
              </a:solidFill>
            </a:endParaRPr>
          </a:p>
        </p:txBody>
      </p:sp>
      <p:sp>
        <p:nvSpPr>
          <p:cNvPr id="18" name="Marcador de texto 6">
            <a:extLst>
              <a:ext uri="{FF2B5EF4-FFF2-40B4-BE49-F238E27FC236}">
                <a16:creationId xmlns:a16="http://schemas.microsoft.com/office/drawing/2014/main" id="{B25B3269-D09F-3D1D-63CE-558C613E9B16}"/>
              </a:ext>
            </a:extLst>
          </p:cNvPr>
          <p:cNvSpPr>
            <a:spLocks noGrp="1"/>
          </p:cNvSpPr>
          <p:nvPr>
            <p:ph type="body" sz="quarter" idx="32"/>
          </p:nvPr>
        </p:nvSpPr>
        <p:spPr>
          <a:xfrm>
            <a:off x="9678237" y="2844486"/>
            <a:ext cx="1643440" cy="369332"/>
          </a:xfrm>
        </p:spPr>
        <p:txBody>
          <a:bodyPr/>
          <a:lstStyle/>
          <a:p>
            <a:r>
              <a:rPr lang="es-ES" sz="1800" dirty="0">
                <a:solidFill>
                  <a:srgbClr val="002060"/>
                </a:solidFill>
              </a:rPr>
              <a:t>Cierre administrativo de los cursos y subvención</a:t>
            </a:r>
          </a:p>
          <a:p>
            <a:endParaRPr lang="es-ES" sz="1600" dirty="0">
              <a:solidFill>
                <a:srgbClr val="002060"/>
              </a:solidFill>
            </a:endParaRPr>
          </a:p>
        </p:txBody>
      </p:sp>
      <p:sp>
        <p:nvSpPr>
          <p:cNvPr id="19" name="Marcador de texto 7">
            <a:extLst>
              <a:ext uri="{FF2B5EF4-FFF2-40B4-BE49-F238E27FC236}">
                <a16:creationId xmlns:a16="http://schemas.microsoft.com/office/drawing/2014/main" id="{FFE6484E-D793-18C1-C1CC-0F2C02A014A5}"/>
              </a:ext>
            </a:extLst>
          </p:cNvPr>
          <p:cNvSpPr>
            <a:spLocks noGrp="1"/>
          </p:cNvSpPr>
          <p:nvPr>
            <p:ph type="body" sz="quarter" idx="33"/>
          </p:nvPr>
        </p:nvSpPr>
        <p:spPr>
          <a:xfrm>
            <a:off x="9678237" y="2136688"/>
            <a:ext cx="2138381" cy="186587"/>
          </a:xfrm>
        </p:spPr>
        <p:txBody>
          <a:bodyPr/>
          <a:lstStyle/>
          <a:p>
            <a:r>
              <a:rPr lang="es-ES" sz="2400" dirty="0">
                <a:solidFill>
                  <a:srgbClr val="002060"/>
                </a:solidFill>
              </a:rPr>
              <a:t>2025 Cierre (Junio)	</a:t>
            </a:r>
          </a:p>
        </p:txBody>
      </p:sp>
      <p:sp>
        <p:nvSpPr>
          <p:cNvPr id="20" name="Marcador de texto 8">
            <a:extLst>
              <a:ext uri="{FF2B5EF4-FFF2-40B4-BE49-F238E27FC236}">
                <a16:creationId xmlns:a16="http://schemas.microsoft.com/office/drawing/2014/main" id="{6352AD60-9EC8-16A1-DC29-63FF0A759A00}"/>
              </a:ext>
            </a:extLst>
          </p:cNvPr>
          <p:cNvSpPr>
            <a:spLocks noGrp="1"/>
          </p:cNvSpPr>
          <p:nvPr>
            <p:ph type="body" sz="quarter" idx="34"/>
          </p:nvPr>
        </p:nvSpPr>
        <p:spPr>
          <a:xfrm>
            <a:off x="4795222" y="2849215"/>
            <a:ext cx="3739526" cy="369332"/>
          </a:xfrm>
        </p:spPr>
        <p:txBody>
          <a:bodyPr/>
          <a:lstStyle/>
          <a:p>
            <a:r>
              <a:rPr lang="es-ES" sz="1800" dirty="0">
                <a:solidFill>
                  <a:srgbClr val="002060"/>
                </a:solidFill>
              </a:rPr>
              <a:t>Impartición del curso a distancia (online), 3 meses (15 semanas), entre el 9 de Septiembre de 2024 y el 22 de Diciembre de 2024</a:t>
            </a:r>
            <a:endParaRPr lang="es-ES" sz="2400" dirty="0">
              <a:solidFill>
                <a:srgbClr val="002060"/>
              </a:solidFill>
            </a:endParaRPr>
          </a:p>
        </p:txBody>
      </p:sp>
      <p:sp>
        <p:nvSpPr>
          <p:cNvPr id="21" name="Marcador de texto 9">
            <a:extLst>
              <a:ext uri="{FF2B5EF4-FFF2-40B4-BE49-F238E27FC236}">
                <a16:creationId xmlns:a16="http://schemas.microsoft.com/office/drawing/2014/main" id="{9FD84B45-0749-30A7-5245-2D0F39D198F8}"/>
              </a:ext>
            </a:extLst>
          </p:cNvPr>
          <p:cNvSpPr>
            <a:spLocks noGrp="1"/>
          </p:cNvSpPr>
          <p:nvPr>
            <p:ph type="body" sz="quarter" idx="35"/>
          </p:nvPr>
        </p:nvSpPr>
        <p:spPr>
          <a:xfrm>
            <a:off x="4795221" y="2009853"/>
            <a:ext cx="4689611" cy="610863"/>
          </a:xfrm>
        </p:spPr>
        <p:txBody>
          <a:bodyPr/>
          <a:lstStyle/>
          <a:p>
            <a:r>
              <a:rPr lang="es-ES" sz="2000" dirty="0">
                <a:solidFill>
                  <a:srgbClr val="002060"/>
                </a:solidFill>
              </a:rPr>
              <a:t>2024 AF01 e2. Septiembre – Diciembre 2024 AF02 e2. Septiembre – Diciembre 2024 AF03 e1. Septiembre – Diciembre </a:t>
            </a:r>
          </a:p>
        </p:txBody>
      </p:sp>
      <p:sp>
        <p:nvSpPr>
          <p:cNvPr id="3" name="Marcador de posición de número de diapositiva 5">
            <a:extLst>
              <a:ext uri="{FF2B5EF4-FFF2-40B4-BE49-F238E27FC236}">
                <a16:creationId xmlns:a16="http://schemas.microsoft.com/office/drawing/2014/main" id="{E3085DAE-F323-ACF3-6A54-06593E3A242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7</a:t>
            </a:fld>
            <a:endParaRPr lang="es-ES" dirty="0"/>
          </a:p>
        </p:txBody>
      </p:sp>
      <p:sp>
        <p:nvSpPr>
          <p:cNvPr id="5" name="Marcador de texto 4">
            <a:extLst>
              <a:ext uri="{FF2B5EF4-FFF2-40B4-BE49-F238E27FC236}">
                <a16:creationId xmlns:a16="http://schemas.microsoft.com/office/drawing/2014/main" id="{3D05A3EF-3B74-09A1-2A3B-3D28E99D236D}"/>
              </a:ext>
            </a:extLst>
          </p:cNvPr>
          <p:cNvSpPr txBox="1">
            <a:spLocks/>
          </p:cNvSpPr>
          <p:nvPr/>
        </p:nvSpPr>
        <p:spPr>
          <a:xfrm>
            <a:off x="7326798" y="4776752"/>
            <a:ext cx="3973993" cy="369332"/>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sz="1800" b="0" i="0" u="none" strike="noStrike" baseline="0" dirty="0">
                <a:solidFill>
                  <a:srgbClr val="002060"/>
                </a:solidFill>
              </a:rPr>
              <a:t>Impartición del curso a distancia (online), 3 meses (15 semanas), entre el </a:t>
            </a:r>
            <a:r>
              <a:rPr lang="es-ES" sz="1800" dirty="0">
                <a:solidFill>
                  <a:srgbClr val="002060"/>
                </a:solidFill>
              </a:rPr>
              <a:t>13 de Enero de 2025 y el 4 de Mayo de 2025 (Semana Santa 14/04/2025)</a:t>
            </a:r>
          </a:p>
        </p:txBody>
      </p:sp>
      <p:sp>
        <p:nvSpPr>
          <p:cNvPr id="6" name="Marcador de texto 5">
            <a:extLst>
              <a:ext uri="{FF2B5EF4-FFF2-40B4-BE49-F238E27FC236}">
                <a16:creationId xmlns:a16="http://schemas.microsoft.com/office/drawing/2014/main" id="{AA07C7BD-D112-2B72-E43C-D02033B5B4A1}"/>
              </a:ext>
            </a:extLst>
          </p:cNvPr>
          <p:cNvSpPr txBox="1">
            <a:spLocks/>
          </p:cNvSpPr>
          <p:nvPr/>
        </p:nvSpPr>
        <p:spPr>
          <a:xfrm>
            <a:off x="7326798" y="4148829"/>
            <a:ext cx="4689611" cy="186587"/>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lang="en-US" sz="1800" b="0" i="0" kern="1200" spc="0" baseline="0" dirty="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solidFill>
                  <a:srgbClr val="002060"/>
                </a:solidFill>
              </a:rPr>
              <a:t>2025 AF02 e1. Septiembre – Diciembre 2025 AF03 e1. Septiembre – Diciembre </a:t>
            </a:r>
          </a:p>
          <a:p>
            <a:endParaRPr lang="es-ES" sz="2000" dirty="0">
              <a:solidFill>
                <a:srgbClr val="002060"/>
              </a:solidFill>
            </a:endParaRPr>
          </a:p>
        </p:txBody>
      </p:sp>
      <p:sp>
        <p:nvSpPr>
          <p:cNvPr id="2" name="Marcador de pie de página 4">
            <a:extLst>
              <a:ext uri="{FF2B5EF4-FFF2-40B4-BE49-F238E27FC236}">
                <a16:creationId xmlns:a16="http://schemas.microsoft.com/office/drawing/2014/main" id="{7D3F131B-065D-30EE-8649-F781F875B782}"/>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MITMA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209179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8</a:t>
            </a:fld>
            <a:endParaRPr lang="es-ES" dirty="0"/>
          </a:p>
        </p:txBody>
      </p:sp>
      <p:sp>
        <p:nvSpPr>
          <p:cNvPr id="4" name="Marcador de pie de página 4">
            <a:extLst>
              <a:ext uri="{FF2B5EF4-FFF2-40B4-BE49-F238E27FC236}">
                <a16:creationId xmlns:a16="http://schemas.microsoft.com/office/drawing/2014/main" id="{B3446FB9-0388-5867-DEA0-51F82FE1BBA5}"/>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 </a:t>
            </a:r>
            <a:r>
              <a:rPr lang="es-ES" dirty="0" err="1"/>
              <a:t>TMyAU</a:t>
            </a:r>
            <a:r>
              <a:rPr lang="es-ES" dirty="0"/>
              <a:t> / Capacitación digital y sostenibilidad en el ámbito del transporte y la movilidad</a:t>
            </a:r>
          </a:p>
          <a:p>
            <a:pPr marL="0" lvl="4"/>
            <a:endParaRPr lang="es-ES" sz="1100" dirty="0"/>
          </a:p>
        </p:txBody>
      </p:sp>
      <p:graphicFrame>
        <p:nvGraphicFramePr>
          <p:cNvPr id="5" name="Tabla 8">
            <a:extLst>
              <a:ext uri="{FF2B5EF4-FFF2-40B4-BE49-F238E27FC236}">
                <a16:creationId xmlns:a16="http://schemas.microsoft.com/office/drawing/2014/main" id="{D30674A9-A355-44E9-3DB0-CE8F435900F0}"/>
              </a:ext>
            </a:extLst>
          </p:cNvPr>
          <p:cNvGraphicFramePr>
            <a:graphicFrameLocks noGrp="1"/>
          </p:cNvGraphicFramePr>
          <p:nvPr>
            <p:ph idx="1"/>
            <p:extLst>
              <p:ext uri="{D42A27DB-BD31-4B8C-83A1-F6EECF244321}">
                <p14:modId xmlns:p14="http://schemas.microsoft.com/office/powerpoint/2010/main" val="869859426"/>
              </p:ext>
            </p:extLst>
          </p:nvPr>
        </p:nvGraphicFramePr>
        <p:xfrm>
          <a:off x="175592" y="122239"/>
          <a:ext cx="11840817" cy="6625686"/>
        </p:xfrm>
        <a:graphic>
          <a:graphicData uri="http://schemas.openxmlformats.org/drawingml/2006/table">
            <a:tbl>
              <a:tblPr firstRow="1" bandRow="1">
                <a:tableStyleId>{5C22544A-7EE6-4342-B048-85BDC9FD1C3A}</a:tableStyleId>
              </a:tblPr>
              <a:tblGrid>
                <a:gridCol w="4237382">
                  <a:extLst>
                    <a:ext uri="{9D8B030D-6E8A-4147-A177-3AD203B41FA5}">
                      <a16:colId xmlns:a16="http://schemas.microsoft.com/office/drawing/2014/main" val="2029440274"/>
                    </a:ext>
                  </a:extLst>
                </a:gridCol>
                <a:gridCol w="4154556">
                  <a:extLst>
                    <a:ext uri="{9D8B030D-6E8A-4147-A177-3AD203B41FA5}">
                      <a16:colId xmlns:a16="http://schemas.microsoft.com/office/drawing/2014/main" val="3703065397"/>
                    </a:ext>
                  </a:extLst>
                </a:gridCol>
                <a:gridCol w="3448879">
                  <a:extLst>
                    <a:ext uri="{9D8B030D-6E8A-4147-A177-3AD203B41FA5}">
                      <a16:colId xmlns:a16="http://schemas.microsoft.com/office/drawing/2014/main" val="1971111229"/>
                    </a:ext>
                  </a:extLst>
                </a:gridCol>
              </a:tblGrid>
              <a:tr h="370840">
                <a:tc>
                  <a:txBody>
                    <a:bodyPr/>
                    <a:lstStyle/>
                    <a:p>
                      <a:pPr rtl="0"/>
                      <a:r>
                        <a:rPr lang="es-ES" sz="900" dirty="0"/>
                        <a:t>AF01 – Competencias digitales para el sector de la movilidad y transporte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t>AF02 – Tecnologías y herramientas claves para la transformación digital en el sector del transporte, movilidad y logística</a:t>
                      </a:r>
                    </a:p>
                    <a:p>
                      <a:endParaRPr lang="es-E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t>AF03 – Digitalización sostenible en el sector transporte, movilidad, logística e infraestructuras vinculadas. Automatización, marketing y aplicación</a:t>
                      </a:r>
                    </a:p>
                  </a:txBody>
                  <a:tcPr/>
                </a:tc>
                <a:extLst>
                  <a:ext uri="{0D108BD9-81ED-4DB2-BD59-A6C34878D82A}">
                    <a16:rowId xmlns:a16="http://schemas.microsoft.com/office/drawing/2014/main" val="3666754486"/>
                  </a:ext>
                </a:extLst>
              </a:tr>
              <a:tr h="239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Competencias básicas digitales según Marco Europeo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Competencias básicas digitales según Marco Europeo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Competencias básicas digitales según Marco Europeo (I)</a:t>
                      </a:r>
                    </a:p>
                  </a:txBody>
                  <a:tcPr/>
                </a:tc>
                <a:extLst>
                  <a:ext uri="{0D108BD9-81ED-4DB2-BD59-A6C34878D82A}">
                    <a16:rowId xmlns:a16="http://schemas.microsoft.com/office/drawing/2014/main" val="251578142"/>
                  </a:ext>
                </a:extLst>
              </a:tr>
              <a:tr h="238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Competencias básicas digitales según Marco Europeo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Competencias básicas digitales según Marco Europeo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Competencias básicas digitales según Marco Europeo (II)</a:t>
                      </a:r>
                    </a:p>
                  </a:txBody>
                  <a:tcPr/>
                </a:tc>
                <a:extLst>
                  <a:ext uri="{0D108BD9-81ED-4DB2-BD59-A6C34878D82A}">
                    <a16:rowId xmlns:a16="http://schemas.microsoft.com/office/drawing/2014/main" val="3159654862"/>
                  </a:ext>
                </a:extLst>
              </a:tr>
              <a:tr h="25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Conceptos generales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Conceptos generales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Conceptos generales (I)</a:t>
                      </a:r>
                    </a:p>
                  </a:txBody>
                  <a:tcPr/>
                </a:tc>
                <a:extLst>
                  <a:ext uri="{0D108BD9-81ED-4DB2-BD59-A6C34878D82A}">
                    <a16:rowId xmlns:a16="http://schemas.microsoft.com/office/drawing/2014/main" val="1344126422"/>
                  </a:ext>
                </a:extLst>
              </a:tr>
              <a:tr h="248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Conceptos generales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Conceptos generales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Conceptos generales (II)</a:t>
                      </a:r>
                    </a:p>
                  </a:txBody>
                  <a:tcPr/>
                </a:tc>
                <a:extLst>
                  <a:ext uri="{0D108BD9-81ED-4DB2-BD59-A6C34878D82A}">
                    <a16:rowId xmlns:a16="http://schemas.microsoft.com/office/drawing/2014/main" val="33498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solidFill>
                            <a:srgbClr val="002060"/>
                          </a:solidFill>
                        </a:rPr>
                        <a:t>Metodologías de gestión y desarrollo de proyectos aplicadas al sector del transporte, la movilidad, la logística y las infraestructuras vinculadas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Conceptos generales (III)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Automatización y su aplicación en el sector del transporte, la movilidad, la logística y las infraestructuras vinculadas (I)</a:t>
                      </a:r>
                    </a:p>
                  </a:txBody>
                  <a:tcPr/>
                </a:tc>
                <a:extLst>
                  <a:ext uri="{0D108BD9-81ED-4DB2-BD59-A6C34878D82A}">
                    <a16:rowId xmlns:a16="http://schemas.microsoft.com/office/drawing/2014/main" val="4188852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Tecnologías, herramientas y habilitadores claves para la transformación digital y su aplicación en el sector del transporte, la movilidad, la logística y las infraestructuras vinculadas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Tecnologías, herramientas y habilitadores claves para la transformación digital y su aplicación en el sector del transporte, la movilidad, la logística y las infraestructuras vinculadas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Automatización y su aplicación en el sector del transporte, la movilidad, la logística y las infraestructuras vinculadas (II)</a:t>
                      </a:r>
                    </a:p>
                  </a:txBody>
                  <a:tcPr/>
                </a:tc>
                <a:extLst>
                  <a:ext uri="{0D108BD9-81ED-4DB2-BD59-A6C34878D82A}">
                    <a16:rowId xmlns:a16="http://schemas.microsoft.com/office/drawing/2014/main" val="29726367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Tecnologías, herramientas y habilitadores claves para la transformación digital y su aplicación en el sector del transporte, la movilidad, la logística y las infraestructuras vinculadas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Tecnologías, herramientas y habilitadores claves para la transformación digital y su aplicación en el sector del transporte, la movilidad, la logística y las infraestructuras vinculadas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Automatización y su aplicación en el sector del transporte, la movilidad, la logística y las infraestructuras vinculadas (III)</a:t>
                      </a:r>
                    </a:p>
                  </a:txBody>
                  <a:tcPr/>
                </a:tc>
                <a:extLst>
                  <a:ext uri="{0D108BD9-81ED-4DB2-BD59-A6C34878D82A}">
                    <a16:rowId xmlns:a16="http://schemas.microsoft.com/office/drawing/2014/main" val="38780043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solidFill>
                            <a:srgbClr val="002060"/>
                          </a:solidFill>
                        </a:rPr>
                        <a:t>Digitalización documental y su aplicación en el sector del transporte, la movilidad, la logística y las infraestructuras vinculadas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Tecnologías, herramientas y habilitadores claves para la transformación digital y su aplicación en el sector del transporte, la movilidad, la logística y las infraestructuras vinculadas (III)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Automatización y su aplicación en el sector del transporte, la movilidad, la logística y las infraestructuras vinculadas (IV)</a:t>
                      </a:r>
                    </a:p>
                  </a:txBody>
                  <a:tcPr/>
                </a:tc>
                <a:extLst>
                  <a:ext uri="{0D108BD9-81ED-4DB2-BD59-A6C34878D82A}">
                    <a16:rowId xmlns:a16="http://schemas.microsoft.com/office/drawing/2014/main" val="24409090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solidFill>
                            <a:srgbClr val="002060"/>
                          </a:solidFill>
                        </a:rPr>
                        <a:t>Automatización y su aplicación en el sector del transporte, la movilidad, la logística y las infraestructuras vinculadas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Tecnologías, herramientas y habilitadores claves para la transformación digital y su aplicación en el sector del transporte, la movilidad, la logística y las infraestructuras vinculadas (IV)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dirty="0">
                          <a:ln>
                            <a:noFill/>
                          </a:ln>
                          <a:solidFill>
                            <a:srgbClr val="002060"/>
                          </a:solidFill>
                          <a:effectLst/>
                          <a:uLnTx/>
                          <a:uFillTx/>
                          <a:latin typeface="Arial" panose="020B0604020202020204"/>
                          <a:ea typeface="+mn-ea"/>
                          <a:cs typeface="+mn-cs"/>
                        </a:rPr>
                        <a:t>Marketing y comunicación digital y su aplicación en el sector del transporte, la movilidad, la logística y las infraestructuras vinculadas (I)</a:t>
                      </a:r>
                    </a:p>
                  </a:txBody>
                  <a:tcPr/>
                </a:tc>
                <a:extLst>
                  <a:ext uri="{0D108BD9-81ED-4DB2-BD59-A6C34878D82A}">
                    <a16:rowId xmlns:a16="http://schemas.microsoft.com/office/drawing/2014/main" val="20113799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solidFill>
                            <a:srgbClr val="002060"/>
                          </a:solidFill>
                        </a:rPr>
                        <a:t>Automatización y su aplicación en el sector del transporte, la movilidad, la logística y las infraestructuras vinculadas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Tecnologías, herramientas y habilitadores claves para la transformación digital y su aplicación en el sector del transporte, la movilidad, la logística y las infraestructuras vinculadas (V)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Marketing y comunicación digital y su aplicación en el sector del transporte, la movilidad, la logística y las infraestructuras vinculadas (II)</a:t>
                      </a:r>
                    </a:p>
                  </a:txBody>
                  <a:tcPr/>
                </a:tc>
                <a:extLst>
                  <a:ext uri="{0D108BD9-81ED-4DB2-BD59-A6C34878D82A}">
                    <a16:rowId xmlns:a16="http://schemas.microsoft.com/office/drawing/2014/main" val="11737598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Marketing y comunicación digital y su aplicación en el sector del transporte, la movilidad, la logística y las infraestructuras vinculadas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Tecnologías, herramientas y habilitadores claves para la transformación digital y su aplicación en el sector del transporte, la movilidad, la logística y las infraestructuras vinculadas (VI)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Marketing y comunicación digital y su aplicación en el sector del transporte, la movilidad, la logística y las infraestructuras vinculadas (III)</a:t>
                      </a:r>
                    </a:p>
                  </a:txBody>
                  <a:tcPr/>
                </a:tc>
                <a:extLst>
                  <a:ext uri="{0D108BD9-81ED-4DB2-BD59-A6C34878D82A}">
                    <a16:rowId xmlns:a16="http://schemas.microsoft.com/office/drawing/2014/main" val="36506106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solidFill>
                            <a:srgbClr val="002060"/>
                          </a:solidFill>
                        </a:rPr>
                        <a:t>Digitalización sostenible y su aplicación en el sector del transporte, la movilidad, la logística y las infraestructuras vinculadas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Tecnologías, herramientas y habilitadores claves para la transformación digital y su aplicación en el sector del transporte, la movilidad, la logística y las infraestructuras vinculadas (VII)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dirty="0">
                          <a:ln>
                            <a:noFill/>
                          </a:ln>
                          <a:solidFill>
                            <a:srgbClr val="002060"/>
                          </a:solidFill>
                          <a:effectLst/>
                          <a:uLnTx/>
                          <a:uFillTx/>
                          <a:latin typeface="Arial" panose="020B0604020202020204"/>
                          <a:ea typeface="+mn-ea"/>
                          <a:cs typeface="+mn-cs"/>
                        </a:rPr>
                        <a:t>Digitalización sostenible y su aplicación en el sector del transporte, la movilidad, la logística y las infraestructuras vinculadas (I)</a:t>
                      </a:r>
                    </a:p>
                  </a:txBody>
                  <a:tcPr/>
                </a:tc>
                <a:extLst>
                  <a:ext uri="{0D108BD9-81ED-4DB2-BD59-A6C34878D82A}">
                    <a16:rowId xmlns:a16="http://schemas.microsoft.com/office/drawing/2014/main" val="29303645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Movilidad y transporte urbano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Tecnologías, herramientas y habilitadores claves para la transformación digital y su aplicación en el sector del transporte, la movilidad, la logística y las infraestructuras vinculadas (VIII)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Digitalización sostenible y su aplicación en el sector del transporte, la movilidad, la logística y las infraestructuras vinculadas (II)</a:t>
                      </a:r>
                    </a:p>
                  </a:txBody>
                  <a:tcPr/>
                </a:tc>
                <a:extLst>
                  <a:ext uri="{0D108BD9-81ED-4DB2-BD59-A6C34878D82A}">
                    <a16:rowId xmlns:a16="http://schemas.microsoft.com/office/drawing/2014/main" val="3883619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Movilidad y transporte urbano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Tecnologías, herramientas y habilitadores claves para la transformación digital y su aplicación en el sector del transporte, la movilidad, la logística y las infraestructuras vinculadas (IX)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Digitalización sostenible y su aplicación en el sector del transporte, la movilidad, la logística y las infraestructuras vinculadas (III)</a:t>
                      </a:r>
                    </a:p>
                  </a:txBody>
                  <a:tcPr/>
                </a:tc>
                <a:extLst>
                  <a:ext uri="{0D108BD9-81ED-4DB2-BD59-A6C34878D82A}">
                    <a16:rowId xmlns:a16="http://schemas.microsoft.com/office/drawing/2014/main" val="961719316"/>
                  </a:ext>
                </a:extLst>
              </a:tr>
              <a:tr h="240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rgbClr val="002060"/>
                          </a:solidFill>
                          <a:latin typeface="+mn-lt"/>
                          <a:ea typeface="+mn-ea"/>
                          <a:cs typeface="+mn-cs"/>
                        </a:rPr>
                        <a:t>Evaluación final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Evaluación final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002060"/>
                          </a:solidFill>
                          <a:effectLst/>
                          <a:uLnTx/>
                          <a:uFillTx/>
                          <a:latin typeface="Arial" panose="020B0604020202020204"/>
                          <a:ea typeface="+mn-ea"/>
                          <a:cs typeface="+mn-cs"/>
                        </a:rPr>
                        <a:t>Evaluación final</a:t>
                      </a:r>
                    </a:p>
                  </a:txBody>
                  <a:tcPr/>
                </a:tc>
                <a:extLst>
                  <a:ext uri="{0D108BD9-81ED-4DB2-BD59-A6C34878D82A}">
                    <a16:rowId xmlns:a16="http://schemas.microsoft.com/office/drawing/2014/main" val="2193850651"/>
                  </a:ext>
                </a:extLst>
              </a:tr>
            </a:tbl>
          </a:graphicData>
        </a:graphic>
      </p:graphicFrame>
      <p:sp>
        <p:nvSpPr>
          <p:cNvPr id="7" name="Título 1">
            <a:extLst>
              <a:ext uri="{FF2B5EF4-FFF2-40B4-BE49-F238E27FC236}">
                <a16:creationId xmlns:a16="http://schemas.microsoft.com/office/drawing/2014/main" id="{B3E1593B-3B2B-F9A8-72C1-435277EA9EAE}"/>
              </a:ext>
            </a:extLst>
          </p:cNvPr>
          <p:cNvSpPr txBox="1">
            <a:spLocks/>
          </p:cNvSpPr>
          <p:nvPr/>
        </p:nvSpPr>
        <p:spPr>
          <a:xfrm>
            <a:off x="1217506" y="6318667"/>
            <a:ext cx="3304797"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Contenidos</a:t>
            </a:r>
          </a:p>
        </p:txBody>
      </p:sp>
    </p:spTree>
    <p:extLst>
      <p:ext uri="{BB962C8B-B14F-4D97-AF65-F5344CB8AC3E}">
        <p14:creationId xmlns:p14="http://schemas.microsoft.com/office/powerpoint/2010/main" val="298530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9</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Los cursos de Experto Profesional siguen la metodología propia de la UNED, que combina los valores de la enseñanza a distancia tradicional con las nuevas Tecnologías de la Comunicación, permitiendo aprender cómoda y fácilmente desde el domicilio, lugar de trabajo, o cualquier otro lugar. El proceso de aprendizaje se desarrolla a través de los materiales especialmente diseñados para el estudio del curso y del Campus Virtual de la UNED (agenda de trabajo, plan de actividades, tablón de anuncios, material audiovisual, etc.), manteniendo en todo momento contacto permanente (vía Web, e-mail, foros de debate, atención telefónica e incluso de forma presencial) con el equipo docente</a:t>
            </a:r>
          </a:p>
          <a:p>
            <a:pPr algn="l"/>
            <a:r>
              <a:rPr lang="es-ES" sz="1800" dirty="0">
                <a:solidFill>
                  <a:srgbClr val="002060"/>
                </a:solidFill>
              </a:rPr>
              <a:t>Cada curso virtual incluirá un cronograma con las actividades a realizar cada semana de las 15 en que se divide el curso, para orientar a los estudiantes en las tareas a realizar, contenidos, evaluación continua y trabajo final</a:t>
            </a:r>
          </a:p>
          <a:p>
            <a:pPr algn="l"/>
            <a:r>
              <a:rPr lang="es-ES" sz="1800" dirty="0">
                <a:solidFill>
                  <a:srgbClr val="002060"/>
                </a:solidFill>
              </a:rPr>
              <a:t>Esta flexibilidad es posible gracias a la atención y apoyo de tutores y profesores, que le guían de un modo personalizado a través de todo el proceso formativo hacia la consecución de los objetivos, eliminando así el aislamiento con el que suele relacionarse con la formación a distancia. Además, el equipo docente del curso preparará una serie de Pruebas de Autoevaluación que permitirán a los estudiantes evaluar por sí mismos la correcta adquisición de conocimientos y competencias asociadas al curso</a:t>
            </a:r>
          </a:p>
        </p:txBody>
      </p:sp>
      <p:sp>
        <p:nvSpPr>
          <p:cNvPr id="4" name="Título 1">
            <a:extLst>
              <a:ext uri="{FF2B5EF4-FFF2-40B4-BE49-F238E27FC236}">
                <a16:creationId xmlns:a16="http://schemas.microsoft.com/office/drawing/2014/main" id="{489B1BC1-4414-91A2-9ECF-A6BE75867137}"/>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Metodología</a:t>
            </a:r>
          </a:p>
        </p:txBody>
      </p:sp>
      <p:sp>
        <p:nvSpPr>
          <p:cNvPr id="5" name="Marcador de pie de página 4">
            <a:extLst>
              <a:ext uri="{FF2B5EF4-FFF2-40B4-BE49-F238E27FC236}">
                <a16:creationId xmlns:a16="http://schemas.microsoft.com/office/drawing/2014/main" id="{0168F36D-E0B0-6381-BC35-AE0192AC4165}"/>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UNED – MITMA / Capacitación digital y sostenibilidad en el ámbito del transporte y la movilidad</a:t>
            </a:r>
          </a:p>
          <a:p>
            <a:pPr marL="0" lvl="4"/>
            <a:endParaRPr lang="es-ES" sz="1100" dirty="0"/>
          </a:p>
        </p:txBody>
      </p:sp>
    </p:spTree>
    <p:extLst>
      <p:ext uri="{BB962C8B-B14F-4D97-AF65-F5344CB8AC3E}">
        <p14:creationId xmlns:p14="http://schemas.microsoft.com/office/powerpoint/2010/main" val="2663322460"/>
      </p:ext>
    </p:extLst>
  </p:cSld>
  <p:clrMapOvr>
    <a:masterClrMapping/>
  </p:clrMapOvr>
</p:sld>
</file>

<file path=ppt/theme/theme1.xml><?xml version="1.0" encoding="utf-8"?>
<a:theme xmlns:a="http://schemas.openxmlformats.org/drawingml/2006/main" name="Tema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2_TF78853419_Win32.potx" id="{F85094AE-F951-45B6-B003-F9F3B4BD38C5}" vid="{E124D037-8587-41C3-AB02-2A120C8407E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{38A45BF3-33C8-4EBE-B51E-E5FD97DCA814}tf78853419_win32</Template>
  <TotalTime>744</TotalTime>
  <Words>3221</Words>
  <Application>Microsoft Office PowerPoint</Application>
  <PresentationFormat>Panorámica</PresentationFormat>
  <Paragraphs>187</Paragraphs>
  <Slides>14</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QlassikMedium</vt:lpstr>
      <vt:lpstr>Wingdings</vt:lpstr>
      <vt:lpstr>Tema1</vt:lpstr>
      <vt:lpstr>Presentación de PowerPoint</vt:lpstr>
      <vt:lpstr>Presentación</vt:lpstr>
      <vt:lpstr>Introducción</vt:lpstr>
      <vt:lpstr>Subvención para el desarrollo por la UNED de cursos de Expertos Profesionales del Ministerio de Transporte, Movilidad y Agenda Urbana (Secretaría General de Transportes y Movilidad) dentro de su convocatoria en 2022 para la realización de cursos de formación para la capacitación digital y sostenibilidad en el ámbito del transporte y la movilidad, en el marco del Plan de Recuperación, Transformación y Resiliencia, financiado por la Unión Europea - Next Generation EU, se orienta a la formación para PYMEs de sectores específicos: movilidad, turismo, economía circular, entre otros, así como para la formación de personas desempleadas y de personas trabajadoras</vt:lpstr>
      <vt:lpstr>Presentación de PowerPoint</vt:lpstr>
      <vt:lpstr>Presentación de PowerPoint</vt:lpstr>
      <vt:lpstr>Escala de tiempo</vt:lpstr>
      <vt:lpstr>Presentación de PowerPoint</vt:lpstr>
      <vt:lpstr>Presentación de PowerPoint</vt:lpstr>
      <vt:lpstr>Presentación de PowerPoint</vt:lpstr>
      <vt:lpstr>Presentación de PowerPoint</vt:lpstr>
      <vt:lpstr>Presentación de PowerPoint</vt:lpstr>
      <vt:lpstr>Resumen y Equipo Docente </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Revisión anual</dc:title>
  <dc:creator>MANUEL ALONSO CASTRO GIL</dc:creator>
  <cp:lastModifiedBy>MANUEL ALONSO CASTRO GIL</cp:lastModifiedBy>
  <cp:revision>54</cp:revision>
  <dcterms:created xsi:type="dcterms:W3CDTF">2023-04-18T08:23:16Z</dcterms:created>
  <dcterms:modified xsi:type="dcterms:W3CDTF">2023-07-03T11:26:45Z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